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73" r:id="rId11"/>
    <p:sldId id="265" r:id="rId12"/>
    <p:sldId id="274" r:id="rId13"/>
    <p:sldId id="275" r:id="rId14"/>
    <p:sldId id="290" r:id="rId15"/>
    <p:sldId id="285" r:id="rId16"/>
    <p:sldId id="269" r:id="rId17"/>
    <p:sldId id="270" r:id="rId18"/>
    <p:sldId id="272" r:id="rId19"/>
    <p:sldId id="271" r:id="rId20"/>
    <p:sldId id="279" r:id="rId21"/>
    <p:sldId id="280" r:id="rId22"/>
    <p:sldId id="281" r:id="rId23"/>
    <p:sldId id="282" r:id="rId24"/>
    <p:sldId id="289" r:id="rId25"/>
    <p:sldId id="286" r:id="rId26"/>
    <p:sldId id="288"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3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F34A9A8-00FC-4069-92B8-5241DF2B4ECB}" type="datetimeFigureOut">
              <a:rPr lang="fr-FR" smtClean="0"/>
              <a:pPr/>
              <a:t>24/08/2015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24822F-821B-43CA-9D09-9F512B9F864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9000"/>
            <a:lum/>
          </a:blip>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4A9A8-00FC-4069-92B8-5241DF2B4ECB}" type="datetimeFigureOut">
              <a:rPr lang="fr-FR" smtClean="0"/>
              <a:pPr/>
              <a:t>24/08/2015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4822F-821B-43CA-9D09-9F512B9F864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fr.wikipedia.org/wiki/Synecdoqu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700808"/>
            <a:ext cx="7772400" cy="1470025"/>
          </a:xfrm>
        </p:spPr>
        <p:txBody>
          <a:bodyPr/>
          <a:lstStyle/>
          <a:p>
            <a:r>
              <a:rPr lang="fr-FR" dirty="0" smtClean="0"/>
              <a:t>Synecdoque et métonymie</a:t>
            </a:r>
            <a:endParaRPr lang="fr-FR" dirty="0"/>
          </a:p>
        </p:txBody>
      </p:sp>
      <p:sp>
        <p:nvSpPr>
          <p:cNvPr id="3" name="Sous-titre 2"/>
          <p:cNvSpPr>
            <a:spLocks noGrp="1"/>
          </p:cNvSpPr>
          <p:nvPr>
            <p:ph type="subTitle" idx="1"/>
          </p:nvPr>
        </p:nvSpPr>
        <p:spPr>
          <a:xfrm>
            <a:off x="683568" y="3429000"/>
            <a:ext cx="6400800" cy="1752600"/>
          </a:xfrm>
        </p:spPr>
        <p:txBody>
          <a:bodyPr/>
          <a:lstStyle/>
          <a:p>
            <a:r>
              <a:rPr lang="fr-FR" dirty="0" smtClean="0"/>
              <a:t>Ou</a:t>
            </a:r>
          </a:p>
          <a:p>
            <a:r>
              <a:rPr lang="fr-FR" dirty="0" smtClean="0"/>
              <a:t>Comment boire un verre ? </a:t>
            </a:r>
            <a:endParaRPr lang="fr-FR" dirty="0"/>
          </a:p>
        </p:txBody>
      </p:sp>
      <p:pic>
        <p:nvPicPr>
          <p:cNvPr id="5" name="Picture 2" descr="http://www.google.fr/url?source=imglanding&amp;ct=img&amp;q=http://blog.vintageandco.com/wp-content/uploads/2014/02/verre-a-bordeaux.jpg&amp;sa=X&amp;ei=v3hXVdHNMcO3UcHEgcAH&amp;ved=0CAkQ8wc4Bg&amp;usg=AFQjCNFDx5X4kpF21KDA-g3H7_nvLn_Mng"/>
          <p:cNvPicPr>
            <a:picLocks noChangeAspect="1" noChangeArrowheads="1"/>
          </p:cNvPicPr>
          <p:nvPr/>
        </p:nvPicPr>
        <p:blipFill>
          <a:blip r:embed="rId2" cstate="print">
            <a:clrChange>
              <a:clrFrom>
                <a:srgbClr val="FFFFFF"/>
              </a:clrFrom>
              <a:clrTo>
                <a:srgbClr val="FFFFFF">
                  <a:alpha val="0"/>
                </a:srgbClr>
              </a:clrTo>
            </a:clrChange>
          </a:blip>
          <a:srcRect l="29785" r="29351"/>
          <a:stretch>
            <a:fillRect/>
          </a:stretch>
        </p:blipFill>
        <p:spPr bwMode="auto">
          <a:xfrm>
            <a:off x="7020272" y="2420888"/>
            <a:ext cx="1728192" cy="42291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étymologies : la synecdoque</a:t>
            </a:r>
            <a:endParaRPr lang="fr-FR" dirty="0"/>
          </a:p>
        </p:txBody>
      </p:sp>
      <p:sp>
        <p:nvSpPr>
          <p:cNvPr id="6" name="Espace réservé du contenu 5"/>
          <p:cNvSpPr>
            <a:spLocks noGrp="1"/>
          </p:cNvSpPr>
          <p:nvPr>
            <p:ph idx="1"/>
          </p:nvPr>
        </p:nvSpPr>
        <p:spPr>
          <a:xfrm>
            <a:off x="539552" y="1916832"/>
            <a:ext cx="8229600" cy="3933384"/>
          </a:xfrm>
          <a:prstGeom prst="rect">
            <a:avLst/>
          </a:prstGeom>
        </p:spPr>
        <p:txBody>
          <a:bodyPr>
            <a:spAutoFit/>
          </a:bodyPr>
          <a:lstStyle/>
          <a:p>
            <a:r>
              <a:rPr lang="fr-FR" dirty="0" smtClean="0"/>
              <a:t>du grec </a:t>
            </a:r>
            <a:r>
              <a:rPr lang="fr-FR" dirty="0" err="1" smtClean="0"/>
              <a:t>συνεκδοχή</a:t>
            </a:r>
            <a:r>
              <a:rPr lang="fr-FR" dirty="0" smtClean="0"/>
              <a:t> / </a:t>
            </a:r>
            <a:r>
              <a:rPr lang="fr-FR" i="1" dirty="0" err="1" smtClean="0"/>
              <a:t>sunekdokhê</a:t>
            </a:r>
            <a:r>
              <a:rPr lang="fr-FR" dirty="0" smtClean="0"/>
              <a:t>, </a:t>
            </a:r>
          </a:p>
          <a:p>
            <a:r>
              <a:rPr lang="fr-FR" dirty="0" smtClean="0"/>
              <a:t>Préfixe </a:t>
            </a:r>
            <a:r>
              <a:rPr lang="fr-FR" dirty="0" err="1" smtClean="0"/>
              <a:t>sun</a:t>
            </a:r>
            <a:r>
              <a:rPr lang="fr-FR" dirty="0" smtClean="0"/>
              <a:t> : avec </a:t>
            </a:r>
          </a:p>
          <a:p>
            <a:r>
              <a:rPr lang="fr-FR" dirty="0" smtClean="0"/>
              <a:t>Radical « </a:t>
            </a:r>
            <a:r>
              <a:rPr lang="fr-FR" dirty="0" err="1" smtClean="0"/>
              <a:t>dokhê</a:t>
            </a:r>
            <a:r>
              <a:rPr lang="fr-FR" dirty="0" smtClean="0"/>
              <a:t> » : comprendre</a:t>
            </a:r>
          </a:p>
          <a:p>
            <a:r>
              <a:rPr lang="fr-FR" dirty="0" smtClean="0"/>
              <a:t>= </a:t>
            </a:r>
            <a:r>
              <a:rPr lang="fr-FR" b="1" dirty="0" smtClean="0"/>
              <a:t>compréhension simultanée</a:t>
            </a:r>
            <a:r>
              <a:rPr lang="fr-FR" dirty="0" smtClean="0"/>
              <a:t> </a:t>
            </a:r>
          </a:p>
          <a:p>
            <a:r>
              <a:rPr lang="fr-FR" dirty="0" smtClean="0"/>
              <a:t>=  la synecdoque est une forme de métonymie pour laquelle la relation entre le terme donné et le terme évoqué constitue une </a:t>
            </a:r>
            <a:r>
              <a:rPr lang="fr-FR" b="1" dirty="0" smtClean="0"/>
              <a:t>inclusion</a:t>
            </a:r>
            <a:r>
              <a:rPr lang="fr-FR" dirty="0" smtClean="0"/>
              <a: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0" y="1196752"/>
          <a:ext cx="9144000" cy="5314430"/>
        </p:xfrm>
        <a:graphic>
          <a:graphicData uri="http://schemas.openxmlformats.org/drawingml/2006/table">
            <a:tbl>
              <a:tblPr>
                <a:tableStyleId>{35758FB7-9AC5-4552-8A53-C91805E547FA}</a:tableStyleId>
              </a:tblPr>
              <a:tblGrid>
                <a:gridCol w="2092271"/>
                <a:gridCol w="3703865"/>
                <a:gridCol w="3347864"/>
              </a:tblGrid>
              <a:tr h="3816424">
                <a:tc>
                  <a:txBody>
                    <a:bodyPr/>
                    <a:lstStyle/>
                    <a:p>
                      <a:r>
                        <a:rPr lang="fr-FR" sz="1600" dirty="0" smtClean="0"/>
                        <a:t>La Partie</a:t>
                      </a:r>
                      <a:r>
                        <a:rPr lang="fr-FR" sz="1600" baseline="0" dirty="0" smtClean="0"/>
                        <a:t>            le Tout</a:t>
                      </a:r>
                      <a:r>
                        <a:rPr lang="fr-FR" sz="1600" dirty="0"/>
                        <a:t/>
                      </a:r>
                      <a:br>
                        <a:rPr lang="fr-FR" sz="1600" dirty="0"/>
                      </a:br>
                      <a:endParaRPr lang="fr-FR" sz="1600" dirty="0"/>
                    </a:p>
                  </a:txBody>
                  <a:tcPr marL="14260" marR="14260" marT="7130" marB="7130" anchor="ctr"/>
                </a:tc>
                <a:tc>
                  <a:txBody>
                    <a:bodyPr/>
                    <a:lstStyle/>
                    <a:p>
                      <a:r>
                        <a:rPr lang="fr-FR" sz="1600" dirty="0"/>
                        <a:t>On nomme le tout pour signifier la </a:t>
                      </a:r>
                      <a:r>
                        <a:rPr lang="fr-FR" sz="1600" dirty="0" smtClean="0"/>
                        <a:t>partie</a:t>
                      </a:r>
                    </a:p>
                    <a:p>
                      <a:r>
                        <a:rPr lang="fr-FR" sz="1600" dirty="0" smtClean="0"/>
                        <a:t> </a:t>
                      </a:r>
                      <a:r>
                        <a:rPr lang="fr-FR" sz="1600" dirty="0"/>
                        <a:t/>
                      </a:r>
                      <a:br>
                        <a:rPr lang="fr-FR" sz="1600" dirty="0"/>
                      </a:br>
                      <a:r>
                        <a:rPr lang="fr-FR" sz="1600" dirty="0"/>
                        <a:t>EX : </a:t>
                      </a:r>
                      <a:r>
                        <a:rPr lang="fr-FR" sz="1600" u="sng" dirty="0"/>
                        <a:t>Son vélo</a:t>
                      </a:r>
                      <a:r>
                        <a:rPr lang="fr-FR" sz="1600" dirty="0"/>
                        <a:t> a crevé</a:t>
                      </a:r>
                      <a:r>
                        <a:rPr lang="fr-FR" sz="1600" dirty="0" smtClean="0"/>
                        <a:t>.</a:t>
                      </a:r>
                    </a:p>
                    <a:p>
                      <a:r>
                        <a:rPr lang="fr-FR" sz="1600" dirty="0" smtClean="0"/>
                        <a:t>=  un </a:t>
                      </a:r>
                      <a:r>
                        <a:rPr lang="fr-FR" sz="1600" dirty="0"/>
                        <a:t>pneu de son </a:t>
                      </a:r>
                      <a:r>
                        <a:rPr lang="fr-FR" sz="1600" dirty="0" smtClean="0"/>
                        <a:t>vélo</a:t>
                      </a:r>
                    </a:p>
                    <a:p>
                      <a:r>
                        <a:rPr lang="fr-FR" sz="1600" dirty="0"/>
                        <a:t/>
                      </a:r>
                      <a:br>
                        <a:rPr lang="fr-FR" sz="1600" dirty="0"/>
                      </a:br>
                      <a:r>
                        <a:rPr lang="fr-FR" sz="1600" dirty="0"/>
                        <a:t>EX : </a:t>
                      </a:r>
                      <a:r>
                        <a:rPr lang="fr-FR" sz="1600" u="sng" dirty="0"/>
                        <a:t>Le train</a:t>
                      </a:r>
                      <a:r>
                        <a:rPr lang="fr-FR" sz="1600" dirty="0"/>
                        <a:t> crache une fumée noire</a:t>
                      </a:r>
                      <a:r>
                        <a:rPr lang="fr-FR" sz="1600" dirty="0" smtClean="0"/>
                        <a:t>.</a:t>
                      </a:r>
                    </a:p>
                    <a:p>
                      <a:r>
                        <a:rPr lang="fr-FR" sz="1600" dirty="0" smtClean="0"/>
                        <a:t>= la </a:t>
                      </a:r>
                      <a:r>
                        <a:rPr lang="fr-FR" sz="1600" dirty="0"/>
                        <a:t>cheminée de la locomotive du </a:t>
                      </a:r>
                      <a:r>
                        <a:rPr lang="fr-FR" sz="1600" dirty="0" smtClean="0"/>
                        <a:t>train</a:t>
                      </a:r>
                    </a:p>
                    <a:p>
                      <a:endParaRPr lang="fr-FR" sz="1600" dirty="0" smtClean="0"/>
                    </a:p>
                    <a:p>
                      <a:r>
                        <a:rPr lang="fr-FR" sz="1600" dirty="0" smtClean="0"/>
                        <a:t>EX</a:t>
                      </a:r>
                      <a:r>
                        <a:rPr lang="fr-FR" sz="1600" dirty="0"/>
                        <a:t> : </a:t>
                      </a:r>
                      <a:r>
                        <a:rPr lang="fr-FR" sz="1600" u="sng" dirty="0"/>
                        <a:t>La Moldavie</a:t>
                      </a:r>
                      <a:r>
                        <a:rPr lang="fr-FR" sz="1600" dirty="0"/>
                        <a:t> a gagné une médaille de bronze aux J.O. </a:t>
                      </a:r>
                      <a:r>
                        <a:rPr lang="fr-FR" sz="1600" dirty="0" smtClean="0"/>
                        <a:t>2008</a:t>
                      </a:r>
                    </a:p>
                    <a:p>
                      <a:r>
                        <a:rPr lang="fr-FR" sz="1600" dirty="0" smtClean="0"/>
                        <a:t>=  </a:t>
                      </a:r>
                      <a:r>
                        <a:rPr lang="fr-FR" sz="1600" dirty="0"/>
                        <a:t>un boxeur </a:t>
                      </a:r>
                      <a:r>
                        <a:rPr lang="fr-FR" sz="1600" dirty="0" smtClean="0"/>
                        <a:t>moldave</a:t>
                      </a:r>
                      <a:endParaRPr lang="fr-FR" sz="1600" dirty="0"/>
                    </a:p>
                  </a:txBody>
                  <a:tcPr marL="14260" marR="14260" marT="7130" marB="7130" anchor="ctr"/>
                </a:tc>
                <a:tc>
                  <a:txBody>
                    <a:bodyPr/>
                    <a:lstStyle/>
                    <a:p>
                      <a:r>
                        <a:rPr lang="fr-FR" sz="1600" dirty="0"/>
                        <a:t>On nomme la partie pour signifier le </a:t>
                      </a:r>
                      <a:r>
                        <a:rPr lang="fr-FR" sz="1600" dirty="0" smtClean="0"/>
                        <a:t>tout</a:t>
                      </a:r>
                      <a:r>
                        <a:rPr lang="fr-FR" sz="1600" dirty="0"/>
                        <a:t/>
                      </a:r>
                      <a:br>
                        <a:rPr lang="fr-FR" sz="1600" dirty="0"/>
                      </a:br>
                      <a:r>
                        <a:rPr lang="fr-FR" sz="1600" dirty="0"/>
                        <a:t/>
                      </a:r>
                      <a:br>
                        <a:rPr lang="fr-FR" sz="1600" dirty="0"/>
                      </a:br>
                      <a:r>
                        <a:rPr lang="fr-FR" sz="1600" dirty="0"/>
                        <a:t>EX : Un troupeau de cinquante </a:t>
                      </a:r>
                      <a:r>
                        <a:rPr lang="fr-FR" sz="1600" u="sng" dirty="0"/>
                        <a:t>têtes</a:t>
                      </a:r>
                      <a:r>
                        <a:rPr lang="fr-FR" sz="1600" dirty="0"/>
                        <a:t/>
                      </a:r>
                      <a:br>
                        <a:rPr lang="fr-FR" sz="1600" dirty="0"/>
                      </a:br>
                      <a:r>
                        <a:rPr lang="fr-FR" sz="1600" dirty="0" smtClean="0"/>
                        <a:t>=</a:t>
                      </a:r>
                      <a:r>
                        <a:rPr lang="fr-FR" sz="1600" baseline="0" dirty="0" smtClean="0"/>
                        <a:t> </a:t>
                      </a:r>
                      <a:r>
                        <a:rPr lang="fr-FR" sz="1600" dirty="0" smtClean="0"/>
                        <a:t>cinquante animaux</a:t>
                      </a:r>
                    </a:p>
                    <a:p>
                      <a:r>
                        <a:rPr lang="fr-FR" sz="1600" dirty="0"/>
                        <a:t/>
                      </a:r>
                      <a:br>
                        <a:rPr lang="fr-FR" sz="1600" dirty="0"/>
                      </a:br>
                      <a:r>
                        <a:rPr lang="fr-FR" sz="1600" dirty="0"/>
                        <a:t>EX : Une jeune fille de quinze </a:t>
                      </a:r>
                      <a:r>
                        <a:rPr lang="fr-FR" sz="1600" u="sng" dirty="0"/>
                        <a:t>printemps</a:t>
                      </a:r>
                      <a:r>
                        <a:rPr lang="fr-FR" sz="1600" dirty="0"/>
                        <a:t/>
                      </a:r>
                      <a:br>
                        <a:rPr lang="fr-FR" sz="1600" dirty="0"/>
                      </a:br>
                      <a:r>
                        <a:rPr lang="fr-FR" sz="1600" dirty="0" smtClean="0"/>
                        <a:t>=  </a:t>
                      </a:r>
                      <a:r>
                        <a:rPr lang="fr-FR" sz="1600" dirty="0"/>
                        <a:t>quinze </a:t>
                      </a:r>
                      <a:r>
                        <a:rPr lang="fr-FR" sz="1600" dirty="0" smtClean="0"/>
                        <a:t>ans</a:t>
                      </a:r>
                      <a:endParaRPr lang="fr-FR" sz="1600" dirty="0"/>
                    </a:p>
                  </a:txBody>
                  <a:tcPr marL="14260" marR="14260" marT="7130" marB="7130" anchor="ctr"/>
                </a:tc>
              </a:tr>
              <a:tr h="1498006">
                <a:tc>
                  <a:txBody>
                    <a:bodyPr/>
                    <a:lstStyle/>
                    <a:p>
                      <a:r>
                        <a:rPr lang="fr-FR" sz="1600" dirty="0"/>
                        <a:t>Espèce ↔ genre</a:t>
                      </a:r>
                      <a:br>
                        <a:rPr lang="fr-FR" sz="1600" dirty="0"/>
                      </a:br>
                      <a:endParaRPr lang="fr-FR" sz="1600" dirty="0"/>
                    </a:p>
                  </a:txBody>
                  <a:tcPr marL="14260" marR="14260" marT="7130" marB="7130" anchor="ctr"/>
                </a:tc>
                <a:tc>
                  <a:txBody>
                    <a:bodyPr/>
                    <a:lstStyle/>
                    <a:p>
                      <a:r>
                        <a:rPr lang="fr-FR" sz="1600" dirty="0"/>
                        <a:t>On nomme le genre pour signifier </a:t>
                      </a:r>
                      <a:r>
                        <a:rPr lang="fr-FR" sz="1600" dirty="0" smtClean="0"/>
                        <a:t>l'espèce</a:t>
                      </a:r>
                    </a:p>
                    <a:p>
                      <a:r>
                        <a:rPr lang="fr-FR" sz="1600" dirty="0"/>
                        <a:t/>
                      </a:r>
                      <a:br>
                        <a:rPr lang="fr-FR" sz="1600" dirty="0"/>
                      </a:br>
                      <a:r>
                        <a:rPr lang="fr-FR" sz="1600" dirty="0"/>
                        <a:t>EX : </a:t>
                      </a:r>
                      <a:r>
                        <a:rPr lang="fr-FR" sz="1600" u="sng" dirty="0"/>
                        <a:t>L'arbre</a:t>
                      </a:r>
                      <a:r>
                        <a:rPr lang="fr-FR" sz="1600" dirty="0"/>
                        <a:t> tient bon, le roseau plie</a:t>
                      </a:r>
                      <a:r>
                        <a:rPr lang="fr-FR" sz="1600" dirty="0" smtClean="0"/>
                        <a:t>.</a:t>
                      </a:r>
                      <a:r>
                        <a:rPr lang="fr-FR" sz="1600" dirty="0"/>
                        <a:t/>
                      </a:r>
                      <a:br>
                        <a:rPr lang="fr-FR" sz="1600" dirty="0"/>
                      </a:br>
                      <a:r>
                        <a:rPr lang="fr-FR" sz="1600" dirty="0" smtClean="0"/>
                        <a:t>=</a:t>
                      </a:r>
                      <a:r>
                        <a:rPr lang="fr-FR" sz="1600" baseline="0" dirty="0" smtClean="0"/>
                        <a:t>  </a:t>
                      </a:r>
                      <a:r>
                        <a:rPr lang="fr-FR" sz="1600" dirty="0" smtClean="0"/>
                        <a:t>le chêne</a:t>
                      </a:r>
                      <a:endParaRPr lang="fr-FR" sz="1600" dirty="0"/>
                    </a:p>
                  </a:txBody>
                  <a:tcPr marL="14260" marR="14260" marT="7130" marB="7130" anchor="ctr"/>
                </a:tc>
                <a:tc>
                  <a:txBody>
                    <a:bodyPr/>
                    <a:lstStyle/>
                    <a:p>
                      <a:r>
                        <a:rPr lang="fr-FR" sz="1600" dirty="0"/>
                        <a:t>On nomme l'espèce pour signifier le </a:t>
                      </a:r>
                      <a:r>
                        <a:rPr lang="fr-FR" sz="1600" dirty="0" smtClean="0"/>
                        <a:t>genre</a:t>
                      </a:r>
                    </a:p>
                    <a:p>
                      <a:r>
                        <a:rPr lang="fr-FR" sz="1600" dirty="0"/>
                        <a:t/>
                      </a:r>
                      <a:br>
                        <a:rPr lang="fr-FR" sz="1600" dirty="0"/>
                      </a:br>
                      <a:r>
                        <a:rPr lang="fr-FR" sz="1600" dirty="0"/>
                        <a:t>EX : Refuser </a:t>
                      </a:r>
                      <a:r>
                        <a:rPr lang="fr-FR" sz="1600" u="sng" dirty="0"/>
                        <a:t>du pain</a:t>
                      </a:r>
                      <a:r>
                        <a:rPr lang="fr-FR" sz="1600" dirty="0"/>
                        <a:t> à quelqu'un</a:t>
                      </a:r>
                      <a:br>
                        <a:rPr lang="fr-FR" sz="1600" dirty="0"/>
                      </a:br>
                      <a:r>
                        <a:rPr lang="fr-FR" sz="1600" dirty="0" smtClean="0"/>
                        <a:t>= de </a:t>
                      </a:r>
                      <a:r>
                        <a:rPr lang="fr-FR" sz="1600" dirty="0"/>
                        <a:t>la </a:t>
                      </a:r>
                      <a:r>
                        <a:rPr lang="fr-FR" sz="1600" dirty="0" smtClean="0"/>
                        <a:t>nourriture</a:t>
                      </a:r>
                      <a:endParaRPr lang="fr-FR" sz="1600" dirty="0"/>
                    </a:p>
                  </a:txBody>
                  <a:tcPr marL="14260" marR="14260" marT="7130" marB="7130" anchor="ctr"/>
                </a:tc>
              </a:tr>
            </a:tbl>
          </a:graphicData>
        </a:graphic>
      </p:graphicFrame>
      <p:sp>
        <p:nvSpPr>
          <p:cNvPr id="3" name="Titre 2"/>
          <p:cNvSpPr>
            <a:spLocks noGrp="1"/>
          </p:cNvSpPr>
          <p:nvPr>
            <p:ph type="title"/>
          </p:nvPr>
        </p:nvSpPr>
        <p:spPr/>
        <p:txBody>
          <a:bodyPr/>
          <a:lstStyle/>
          <a:p>
            <a:r>
              <a:rPr lang="fr-FR" dirty="0" smtClean="0"/>
              <a:t>Des synecdoques</a:t>
            </a:r>
            <a:endParaRPr lang="fr-FR" dirty="0"/>
          </a:p>
        </p:txBody>
      </p:sp>
      <p:cxnSp>
        <p:nvCxnSpPr>
          <p:cNvPr id="6" name="Connecteur droit avec flèche 5"/>
          <p:cNvCxnSpPr/>
          <p:nvPr/>
        </p:nvCxnSpPr>
        <p:spPr>
          <a:xfrm>
            <a:off x="827584" y="3140968"/>
            <a:ext cx="28803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323528" y="692696"/>
          <a:ext cx="8424936" cy="5705524"/>
        </p:xfrm>
        <a:graphic>
          <a:graphicData uri="http://schemas.openxmlformats.org/drawingml/2006/table">
            <a:tbl>
              <a:tblPr>
                <a:tableStyleId>{35758FB7-9AC5-4552-8A53-C91805E547FA}</a:tableStyleId>
              </a:tblPr>
              <a:tblGrid>
                <a:gridCol w="2520280"/>
                <a:gridCol w="3120554"/>
                <a:gridCol w="2784102"/>
              </a:tblGrid>
              <a:tr h="1516040">
                <a:tc>
                  <a:txBody>
                    <a:bodyPr/>
                    <a:lstStyle/>
                    <a:p>
                      <a:r>
                        <a:rPr lang="fr-FR" sz="1600" dirty="0"/>
                        <a:t>Matière ↔ être ou objet</a:t>
                      </a:r>
                    </a:p>
                  </a:txBody>
                  <a:tcPr marL="14260" marR="14260" marT="7130" marB="7130" anchor="ctr"/>
                </a:tc>
                <a:tc>
                  <a:txBody>
                    <a:bodyPr/>
                    <a:lstStyle/>
                    <a:p>
                      <a:r>
                        <a:rPr lang="fr-FR" sz="1600" dirty="0"/>
                        <a:t>On nomme l'être ou l'objet pour signifier la matière ou substance </a:t>
                      </a:r>
                      <a:r>
                        <a:rPr lang="fr-FR" sz="1600" dirty="0" smtClean="0"/>
                        <a:t>constituante</a:t>
                      </a:r>
                    </a:p>
                    <a:p>
                      <a:r>
                        <a:rPr lang="fr-FR" sz="1600" dirty="0"/>
                        <a:t/>
                      </a:r>
                      <a:br>
                        <a:rPr lang="fr-FR" sz="1600" dirty="0"/>
                      </a:br>
                      <a:r>
                        <a:rPr lang="fr-FR" sz="1600" dirty="0"/>
                        <a:t>EX : </a:t>
                      </a:r>
                      <a:r>
                        <a:rPr lang="fr-FR" sz="1600" u="sng" dirty="0"/>
                        <a:t>Le vison</a:t>
                      </a:r>
                      <a:r>
                        <a:rPr lang="fr-FR" sz="1600" dirty="0"/>
                        <a:t> est plus cher que </a:t>
                      </a:r>
                      <a:r>
                        <a:rPr lang="fr-FR" sz="1600" u="sng" dirty="0"/>
                        <a:t>la loutre</a:t>
                      </a:r>
                      <a:r>
                        <a:rPr lang="fr-FR" sz="1600" dirty="0" smtClean="0"/>
                        <a:t>.</a:t>
                      </a:r>
                    </a:p>
                    <a:p>
                      <a:r>
                        <a:rPr lang="fr-FR" sz="1600" dirty="0" smtClean="0"/>
                        <a:t>= la </a:t>
                      </a:r>
                      <a:r>
                        <a:rPr lang="fr-FR" sz="1600" dirty="0"/>
                        <a:t>fourrure de vison, de </a:t>
                      </a:r>
                      <a:r>
                        <a:rPr lang="fr-FR" sz="1600" dirty="0" smtClean="0"/>
                        <a:t>loutre</a:t>
                      </a:r>
                    </a:p>
                    <a:p>
                      <a:endParaRPr lang="fr-FR" sz="1600" dirty="0"/>
                    </a:p>
                  </a:txBody>
                  <a:tcPr marL="14260" marR="14260" marT="7130" marB="7130" anchor="ctr"/>
                </a:tc>
                <a:tc>
                  <a:txBody>
                    <a:bodyPr/>
                    <a:lstStyle/>
                    <a:p>
                      <a:r>
                        <a:rPr lang="fr-FR" sz="1600" dirty="0" smtClean="0"/>
                        <a:t>On </a:t>
                      </a:r>
                      <a:r>
                        <a:rPr lang="fr-FR" sz="1600" dirty="0"/>
                        <a:t>nomme la matière ou substance pour signifier l'être ou l'objet </a:t>
                      </a:r>
                      <a:r>
                        <a:rPr lang="fr-FR" sz="1600" dirty="0" smtClean="0"/>
                        <a:t>constitué</a:t>
                      </a:r>
                    </a:p>
                    <a:p>
                      <a:r>
                        <a:rPr lang="fr-FR" sz="1600" dirty="0"/>
                        <a:t/>
                      </a:r>
                      <a:br>
                        <a:rPr lang="fr-FR" sz="1600" dirty="0"/>
                      </a:br>
                      <a:r>
                        <a:rPr lang="fr-FR" sz="1600" dirty="0"/>
                        <a:t>EX : Il plongea </a:t>
                      </a:r>
                      <a:r>
                        <a:rPr lang="fr-FR" sz="1600" u="sng" dirty="0"/>
                        <a:t>le fer</a:t>
                      </a:r>
                      <a:r>
                        <a:rPr lang="fr-FR" sz="1600" dirty="0"/>
                        <a:t> dans son sein.</a:t>
                      </a:r>
                      <a:br>
                        <a:rPr lang="fr-FR" sz="1600" dirty="0"/>
                      </a:br>
                      <a:r>
                        <a:rPr lang="fr-FR" sz="1600" dirty="0" smtClean="0"/>
                        <a:t>=</a:t>
                      </a:r>
                      <a:r>
                        <a:rPr lang="fr-FR" sz="1600" baseline="0" dirty="0" smtClean="0"/>
                        <a:t> </a:t>
                      </a:r>
                      <a:r>
                        <a:rPr lang="fr-FR" sz="1600" dirty="0" smtClean="0"/>
                        <a:t>le poignard</a:t>
                      </a:r>
                      <a:endParaRPr lang="fr-FR" sz="1600" dirty="0"/>
                    </a:p>
                  </a:txBody>
                  <a:tcPr marL="14260" marR="14260" marT="7130" marB="7130" anchor="ctr"/>
                </a:tc>
              </a:tr>
              <a:tr h="3740544">
                <a:tc>
                  <a:txBody>
                    <a:bodyPr/>
                    <a:lstStyle/>
                    <a:p>
                      <a:r>
                        <a:rPr lang="fr-FR" sz="1600" dirty="0" smtClean="0"/>
                        <a:t>Nombre</a:t>
                      </a:r>
                    </a:p>
                    <a:p>
                      <a:endParaRPr lang="fr-FR" sz="1600" dirty="0" smtClean="0"/>
                    </a:p>
                    <a:p>
                      <a:r>
                        <a:rPr lang="fr-FR" sz="1600" dirty="0"/>
                        <a:t/>
                      </a:r>
                      <a:br>
                        <a:rPr lang="fr-FR" sz="1600" dirty="0"/>
                      </a:br>
                      <a:r>
                        <a:rPr lang="fr-FR" sz="1600" dirty="0"/>
                        <a:t>• Singulier ↔ </a:t>
                      </a:r>
                      <a:r>
                        <a:rPr lang="fr-FR" sz="1600" dirty="0" smtClean="0"/>
                        <a:t>pluriel</a:t>
                      </a:r>
                    </a:p>
                    <a:p>
                      <a:endParaRPr lang="fr-FR" sz="1600" dirty="0" smtClean="0"/>
                    </a:p>
                    <a:p>
                      <a:endParaRPr lang="fr-FR" sz="1600" dirty="0" smtClean="0"/>
                    </a:p>
                    <a:p>
                      <a:r>
                        <a:rPr lang="fr-FR" sz="1600" dirty="0"/>
                        <a:t/>
                      </a:r>
                      <a:br>
                        <a:rPr lang="fr-FR" sz="1600" dirty="0"/>
                      </a:br>
                      <a:r>
                        <a:rPr lang="fr-FR" sz="1600" dirty="0"/>
                        <a:t>• Déterminé ↔ indéterminé</a:t>
                      </a:r>
                    </a:p>
                  </a:txBody>
                  <a:tcPr marL="14260" marR="14260" marT="7130" marB="7130" anchor="ctr"/>
                </a:tc>
                <a:tc>
                  <a:txBody>
                    <a:bodyPr/>
                    <a:lstStyle/>
                    <a:p>
                      <a:r>
                        <a:rPr lang="fr-FR" sz="1600" dirty="0"/>
                        <a:t>On utilise le pluriel là où on attendrait le </a:t>
                      </a:r>
                      <a:r>
                        <a:rPr lang="fr-FR" sz="1600" dirty="0" smtClean="0"/>
                        <a:t>singulier</a:t>
                      </a:r>
                    </a:p>
                    <a:p>
                      <a:endParaRPr lang="fr-FR" sz="1600" dirty="0" smtClean="0"/>
                    </a:p>
                    <a:p>
                      <a:r>
                        <a:rPr lang="fr-FR" sz="1600" dirty="0"/>
                        <a:t/>
                      </a:r>
                      <a:br>
                        <a:rPr lang="fr-FR" sz="1600" dirty="0"/>
                      </a:br>
                      <a:r>
                        <a:rPr lang="fr-FR" sz="1600" dirty="0"/>
                        <a:t>EX : </a:t>
                      </a:r>
                      <a:r>
                        <a:rPr lang="fr-FR" sz="1600" u="sng" dirty="0"/>
                        <a:t>Les soleils marins</a:t>
                      </a:r>
                      <a:r>
                        <a:rPr lang="fr-FR" sz="1600" baseline="30000" dirty="0"/>
                        <a:t>5</a:t>
                      </a:r>
                      <a:r>
                        <a:rPr lang="fr-FR" sz="1600" dirty="0"/>
                        <a:t/>
                      </a:r>
                      <a:br>
                        <a:rPr lang="fr-FR" sz="1600" dirty="0"/>
                      </a:br>
                      <a:r>
                        <a:rPr lang="fr-FR" sz="1600" dirty="0" smtClean="0"/>
                        <a:t>=  le </a:t>
                      </a:r>
                      <a:r>
                        <a:rPr lang="fr-FR" sz="1600" dirty="0"/>
                        <a:t>soleil sur la </a:t>
                      </a:r>
                      <a:r>
                        <a:rPr lang="fr-FR" sz="1600" dirty="0" smtClean="0"/>
                        <a:t>mer</a:t>
                      </a:r>
                    </a:p>
                    <a:p>
                      <a:r>
                        <a:rPr lang="fr-FR" sz="1600" dirty="0"/>
                        <a:t/>
                      </a:r>
                      <a:br>
                        <a:rPr lang="fr-FR" sz="1600" dirty="0"/>
                      </a:br>
                      <a:r>
                        <a:rPr lang="fr-FR" sz="1600" dirty="0"/>
                        <a:t>EX : </a:t>
                      </a:r>
                      <a:r>
                        <a:rPr lang="fr-FR" sz="1600" u="sng" dirty="0"/>
                        <a:t>Mes salives</a:t>
                      </a:r>
                      <a:r>
                        <a:rPr lang="fr-FR" sz="1600" dirty="0"/>
                        <a:t> desséchées</a:t>
                      </a:r>
                      <a:r>
                        <a:rPr lang="fr-FR" sz="1600" baseline="30000" dirty="0"/>
                        <a:t>6</a:t>
                      </a:r>
                      <a:r>
                        <a:rPr lang="fr-FR" sz="1600" dirty="0"/>
                        <a:t/>
                      </a:r>
                      <a:br>
                        <a:rPr lang="fr-FR" sz="1600" dirty="0"/>
                      </a:br>
                      <a:r>
                        <a:rPr lang="fr-FR" sz="1600" dirty="0" smtClean="0"/>
                        <a:t>=</a:t>
                      </a:r>
                      <a:r>
                        <a:rPr lang="fr-FR" sz="1600" baseline="0" dirty="0" smtClean="0"/>
                        <a:t> </a:t>
                      </a:r>
                      <a:r>
                        <a:rPr lang="fr-FR" sz="1600" dirty="0" smtClean="0"/>
                        <a:t>ma salive</a:t>
                      </a:r>
                    </a:p>
                    <a:p>
                      <a:r>
                        <a:rPr lang="fr-FR" sz="1600" dirty="0"/>
                        <a:t/>
                      </a:r>
                      <a:br>
                        <a:rPr lang="fr-FR" sz="1600" dirty="0"/>
                      </a:br>
                      <a:r>
                        <a:rPr lang="fr-FR" sz="1600" dirty="0"/>
                        <a:t>EX : il fut loin d'imiter la grandeur </a:t>
                      </a:r>
                      <a:r>
                        <a:rPr lang="fr-FR" sz="1600" u="sng" dirty="0"/>
                        <a:t>des Colbert</a:t>
                      </a:r>
                      <a:r>
                        <a:rPr lang="fr-FR" sz="1600" baseline="30000" dirty="0">
                          <a:hlinkClick r:id="rId2"/>
                        </a:rPr>
                        <a:t>7</a:t>
                      </a:r>
                      <a:r>
                        <a:rPr lang="fr-FR" sz="1600" dirty="0"/>
                        <a:t/>
                      </a:r>
                      <a:br>
                        <a:rPr lang="fr-FR" sz="1600" dirty="0"/>
                      </a:br>
                      <a:r>
                        <a:rPr lang="fr-FR" sz="1600" dirty="0" smtClean="0"/>
                        <a:t>=</a:t>
                      </a:r>
                      <a:r>
                        <a:rPr lang="fr-FR" sz="1600" baseline="0" dirty="0" smtClean="0"/>
                        <a:t>  </a:t>
                      </a:r>
                      <a:r>
                        <a:rPr lang="fr-FR" sz="1600" dirty="0" smtClean="0"/>
                        <a:t>Colbert</a:t>
                      </a:r>
                      <a:endParaRPr lang="fr-FR" sz="1600" dirty="0"/>
                    </a:p>
                  </a:txBody>
                  <a:tcPr marL="14260" marR="14260" marT="7130" marB="7130" anchor="ctr"/>
                </a:tc>
                <a:tc>
                  <a:txBody>
                    <a:bodyPr/>
                    <a:lstStyle/>
                    <a:p>
                      <a:r>
                        <a:rPr lang="fr-FR" sz="1600" dirty="0"/>
                        <a:t>On utilise le singulier pour signifier le </a:t>
                      </a:r>
                      <a:r>
                        <a:rPr lang="fr-FR" sz="1600" dirty="0" smtClean="0"/>
                        <a:t>pluriel</a:t>
                      </a:r>
                    </a:p>
                    <a:p>
                      <a:r>
                        <a:rPr lang="fr-FR" sz="1600" dirty="0"/>
                        <a:t/>
                      </a:r>
                      <a:br>
                        <a:rPr lang="fr-FR" sz="1600" dirty="0"/>
                      </a:br>
                      <a:r>
                        <a:rPr lang="fr-FR" sz="1600" dirty="0"/>
                        <a:t>EX : Nous avons défait </a:t>
                      </a:r>
                      <a:r>
                        <a:rPr lang="fr-FR" sz="1600" u="sng" dirty="0"/>
                        <a:t>l'ennemi</a:t>
                      </a:r>
                      <a:r>
                        <a:rPr lang="fr-FR" sz="1600" dirty="0"/>
                        <a:t>.</a:t>
                      </a:r>
                      <a:br>
                        <a:rPr lang="fr-FR" sz="1600" dirty="0"/>
                      </a:br>
                      <a:r>
                        <a:rPr lang="fr-FR" sz="1600" dirty="0" smtClean="0"/>
                        <a:t>= les ennemis</a:t>
                      </a:r>
                    </a:p>
                    <a:p>
                      <a:r>
                        <a:rPr lang="fr-FR" sz="1600" dirty="0"/>
                        <a:t/>
                      </a:r>
                      <a:br>
                        <a:rPr lang="fr-FR" sz="1600" dirty="0"/>
                      </a:br>
                      <a:r>
                        <a:rPr lang="fr-FR" sz="1600" dirty="0"/>
                        <a:t>EX : </a:t>
                      </a:r>
                      <a:r>
                        <a:rPr lang="fr-FR" sz="1600" u="sng" dirty="0"/>
                        <a:t>L'alouette</a:t>
                      </a:r>
                      <a:r>
                        <a:rPr lang="fr-FR" sz="1600" dirty="0"/>
                        <a:t> </a:t>
                      </a:r>
                      <a:r>
                        <a:rPr lang="fr-FR" sz="1600" dirty="0" smtClean="0"/>
                        <a:t>vit </a:t>
                      </a:r>
                      <a:r>
                        <a:rPr lang="fr-FR" sz="1600" dirty="0"/>
                        <a:t>dans les </a:t>
                      </a:r>
                      <a:r>
                        <a:rPr lang="fr-FR" sz="1600" dirty="0" smtClean="0"/>
                        <a:t>prés.</a:t>
                      </a:r>
                      <a:r>
                        <a:rPr lang="fr-FR" sz="1600" dirty="0"/>
                        <a:t/>
                      </a:r>
                      <a:br>
                        <a:rPr lang="fr-FR" sz="1600" dirty="0"/>
                      </a:br>
                      <a:r>
                        <a:rPr lang="fr-FR" sz="1600" dirty="0" smtClean="0"/>
                        <a:t>=  </a:t>
                      </a:r>
                      <a:r>
                        <a:rPr lang="fr-FR" sz="1600" dirty="0"/>
                        <a:t>les </a:t>
                      </a:r>
                      <a:r>
                        <a:rPr lang="fr-FR" sz="1600" dirty="0" smtClean="0"/>
                        <a:t>alouettes</a:t>
                      </a:r>
                    </a:p>
                    <a:p>
                      <a:r>
                        <a:rPr lang="fr-FR" sz="1600" dirty="0"/>
                        <a:t/>
                      </a:r>
                      <a:br>
                        <a:rPr lang="fr-FR" sz="1600" dirty="0"/>
                      </a:br>
                      <a:r>
                        <a:rPr lang="fr-FR" sz="1600" dirty="0"/>
                        <a:t>On utilise un nombre déterminé pour signifier </a:t>
                      </a:r>
                      <a:r>
                        <a:rPr lang="fr-FR" sz="1600" dirty="0" smtClean="0"/>
                        <a:t>l'indéterminé</a:t>
                      </a:r>
                    </a:p>
                    <a:p>
                      <a:r>
                        <a:rPr lang="fr-FR" sz="1600" dirty="0"/>
                        <a:t/>
                      </a:r>
                      <a:br>
                        <a:rPr lang="fr-FR" sz="1600" dirty="0"/>
                      </a:br>
                      <a:r>
                        <a:rPr lang="fr-FR" sz="1600" dirty="0"/>
                        <a:t>EX : </a:t>
                      </a:r>
                      <a:r>
                        <a:rPr lang="fr-FR" sz="1600" u="sng" dirty="0"/>
                        <a:t>Vingt fois</a:t>
                      </a:r>
                      <a:r>
                        <a:rPr lang="fr-FR" sz="1600" dirty="0"/>
                        <a:t> sur le métier remettez votre ouvrage</a:t>
                      </a:r>
                      <a:r>
                        <a:rPr lang="fr-FR" sz="1600" dirty="0" smtClean="0"/>
                        <a:t>.</a:t>
                      </a:r>
                      <a:r>
                        <a:rPr lang="fr-FR" sz="1600" dirty="0"/>
                        <a:t/>
                      </a:r>
                      <a:br>
                        <a:rPr lang="fr-FR" sz="1600" dirty="0"/>
                      </a:br>
                      <a:r>
                        <a:rPr lang="fr-FR" sz="1600" dirty="0" smtClean="0"/>
                        <a:t>= un </a:t>
                      </a:r>
                      <a:r>
                        <a:rPr lang="fr-FR" sz="1600" dirty="0"/>
                        <a:t>grand nombre de </a:t>
                      </a:r>
                      <a:r>
                        <a:rPr lang="fr-FR" sz="1600" dirty="0" smtClean="0"/>
                        <a:t>fois</a:t>
                      </a:r>
                      <a:endParaRPr lang="fr-FR" sz="1600" dirty="0"/>
                    </a:p>
                  </a:txBody>
                  <a:tcPr marL="14260" marR="14260" marT="7130" marB="7130"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79510" y="404664"/>
          <a:ext cx="8784977" cy="5976664"/>
        </p:xfrm>
        <a:graphic>
          <a:graphicData uri="http://schemas.openxmlformats.org/drawingml/2006/table">
            <a:tbl>
              <a:tblPr>
                <a:tableStyleId>{35758FB7-9AC5-4552-8A53-C91805E547FA}</a:tableStyleId>
              </a:tblPr>
              <a:tblGrid>
                <a:gridCol w="2978815"/>
                <a:gridCol w="2903081"/>
                <a:gridCol w="2903081"/>
              </a:tblGrid>
              <a:tr h="2988332">
                <a:tc>
                  <a:txBody>
                    <a:bodyPr/>
                    <a:lstStyle/>
                    <a:p>
                      <a:r>
                        <a:rPr lang="fr-FR" sz="1600" dirty="0"/>
                        <a:t>Concret ↔ abstrait</a:t>
                      </a:r>
                    </a:p>
                  </a:txBody>
                  <a:tcPr marL="14260" marR="14260" marT="7130" marB="7130" anchor="ctr"/>
                </a:tc>
                <a:tc>
                  <a:txBody>
                    <a:bodyPr/>
                    <a:lstStyle/>
                    <a:p>
                      <a:r>
                        <a:rPr lang="fr-FR" sz="1600" dirty="0"/>
                        <a:t>On utilise un terme abstrait pour évoquer un concept </a:t>
                      </a:r>
                      <a:r>
                        <a:rPr lang="fr-FR" sz="1600" dirty="0" smtClean="0"/>
                        <a:t>concret</a:t>
                      </a:r>
                    </a:p>
                    <a:p>
                      <a:r>
                        <a:rPr lang="fr-FR" sz="1600" dirty="0"/>
                        <a:t/>
                      </a:r>
                      <a:br>
                        <a:rPr lang="fr-FR" sz="1600" dirty="0"/>
                      </a:br>
                      <a:r>
                        <a:rPr lang="fr-FR" sz="1600" dirty="0"/>
                        <a:t>EX : Le fer ne connaîtra </a:t>
                      </a:r>
                      <a:r>
                        <a:rPr lang="fr-FR" sz="1600" u="sng" dirty="0"/>
                        <a:t>ni le sexe ni l'âge</a:t>
                      </a:r>
                      <a:r>
                        <a:rPr lang="fr-FR" sz="1600" dirty="0" smtClean="0"/>
                        <a:t>.</a:t>
                      </a:r>
                    </a:p>
                    <a:p>
                      <a:r>
                        <a:rPr lang="fr-FR" sz="1600" dirty="0"/>
                        <a:t/>
                      </a:r>
                      <a:br>
                        <a:rPr lang="fr-FR" sz="1600" dirty="0"/>
                      </a:br>
                      <a:r>
                        <a:rPr lang="fr-FR" sz="1600" dirty="0" smtClean="0"/>
                        <a:t>= n'épargnera </a:t>
                      </a:r>
                      <a:r>
                        <a:rPr lang="fr-FR" sz="1600" u="none" dirty="0"/>
                        <a:t>ni les femmes </a:t>
                      </a:r>
                      <a:r>
                        <a:rPr lang="fr-FR" sz="1600" u="none" dirty="0" smtClean="0"/>
                        <a:t>, ni </a:t>
                      </a:r>
                      <a:r>
                        <a:rPr lang="fr-FR" sz="1600" u="none" dirty="0"/>
                        <a:t>les </a:t>
                      </a:r>
                      <a:r>
                        <a:rPr lang="fr-FR" sz="1600" u="none" dirty="0" smtClean="0"/>
                        <a:t>vieillards</a:t>
                      </a:r>
                      <a:endParaRPr lang="fr-FR" sz="1600" u="none" dirty="0"/>
                    </a:p>
                  </a:txBody>
                  <a:tcPr marL="14260" marR="14260" marT="7130" marB="7130" anchor="ctr"/>
                </a:tc>
                <a:tc>
                  <a:txBody>
                    <a:bodyPr/>
                    <a:lstStyle/>
                    <a:p>
                      <a:r>
                        <a:rPr lang="fr-FR" sz="1600" dirty="0"/>
                        <a:t>On utilise un terme concret pour évoquer un concept </a:t>
                      </a:r>
                      <a:r>
                        <a:rPr lang="fr-FR" sz="1600" dirty="0" smtClean="0"/>
                        <a:t>abstrait</a:t>
                      </a:r>
                    </a:p>
                    <a:p>
                      <a:r>
                        <a:rPr lang="fr-FR" sz="1600" dirty="0"/>
                        <a:t/>
                      </a:r>
                      <a:br>
                        <a:rPr lang="fr-FR" sz="1600" dirty="0"/>
                      </a:br>
                      <a:r>
                        <a:rPr lang="fr-FR" sz="1600" dirty="0"/>
                        <a:t>EX : Respectez ses </a:t>
                      </a:r>
                      <a:r>
                        <a:rPr lang="fr-FR" sz="1600" u="sng" dirty="0"/>
                        <a:t>cheveux blancs</a:t>
                      </a:r>
                      <a:r>
                        <a:rPr lang="fr-FR" sz="1600" dirty="0"/>
                        <a:t>.</a:t>
                      </a:r>
                      <a:br>
                        <a:rPr lang="fr-FR" sz="1600" dirty="0"/>
                      </a:br>
                      <a:r>
                        <a:rPr lang="fr-FR" sz="1600" dirty="0" smtClean="0"/>
                        <a:t>= son </a:t>
                      </a:r>
                      <a:r>
                        <a:rPr lang="fr-FR" sz="1600" dirty="0"/>
                        <a:t>grand </a:t>
                      </a:r>
                      <a:r>
                        <a:rPr lang="fr-FR" sz="1600" dirty="0" smtClean="0"/>
                        <a:t>âge</a:t>
                      </a:r>
                    </a:p>
                    <a:p>
                      <a:r>
                        <a:rPr lang="fr-FR" sz="1600" dirty="0"/>
                        <a:t/>
                      </a:r>
                      <a:br>
                        <a:rPr lang="fr-FR" sz="1600" dirty="0"/>
                      </a:br>
                      <a:r>
                        <a:rPr lang="fr-FR" sz="1600" dirty="0"/>
                        <a:t>EX : Le </a:t>
                      </a:r>
                      <a:r>
                        <a:rPr lang="fr-FR" sz="1600" u="sng" dirty="0"/>
                        <a:t>fer</a:t>
                      </a:r>
                      <a:r>
                        <a:rPr lang="fr-FR" sz="1600" dirty="0"/>
                        <a:t> ne connaîtra ni le sexe ni l'âge.</a:t>
                      </a:r>
                      <a:br>
                        <a:rPr lang="fr-FR" sz="1600" dirty="0"/>
                      </a:br>
                      <a:r>
                        <a:rPr lang="fr-FR" sz="1600" dirty="0" smtClean="0"/>
                        <a:t>= </a:t>
                      </a:r>
                      <a:r>
                        <a:rPr lang="fr-FR" sz="1600" u="none" dirty="0"/>
                        <a:t>La </a:t>
                      </a:r>
                      <a:r>
                        <a:rPr lang="fr-FR" sz="1600" u="none" dirty="0" smtClean="0"/>
                        <a:t>violence de la guerre</a:t>
                      </a:r>
                      <a:endParaRPr lang="fr-FR" sz="1600" u="none" dirty="0"/>
                    </a:p>
                  </a:txBody>
                  <a:tcPr marL="14260" marR="14260" marT="7130" marB="7130" anchor="ctr"/>
                </a:tc>
              </a:tr>
              <a:tr h="2988332">
                <a:tc>
                  <a:txBody>
                    <a:bodyPr/>
                    <a:lstStyle/>
                    <a:p>
                      <a:r>
                        <a:rPr lang="fr-FR" sz="1600" dirty="0"/>
                        <a:t>Nom propre ↔ nom </a:t>
                      </a:r>
                      <a:r>
                        <a:rPr lang="fr-FR" sz="1600" dirty="0" smtClean="0"/>
                        <a:t>commun</a:t>
                      </a:r>
                    </a:p>
                    <a:p>
                      <a:endParaRPr lang="fr-FR" sz="1600" dirty="0" smtClean="0"/>
                    </a:p>
                    <a:p>
                      <a:r>
                        <a:rPr lang="fr-FR" sz="1600" dirty="0" smtClean="0">
                          <a:solidFill>
                            <a:srgbClr val="FF0000"/>
                          </a:solidFill>
                        </a:rPr>
                        <a:t>ANTONOMASE</a:t>
                      </a:r>
                      <a:r>
                        <a:rPr lang="fr-FR" sz="1600" dirty="0"/>
                        <a:t/>
                      </a:r>
                      <a:br>
                        <a:rPr lang="fr-FR" sz="1600" dirty="0"/>
                      </a:br>
                      <a:endParaRPr lang="fr-FR" sz="1600" dirty="0"/>
                    </a:p>
                  </a:txBody>
                  <a:tcPr marL="14260" marR="14260" marT="7130" marB="7130" anchor="ctr"/>
                </a:tc>
                <a:tc>
                  <a:txBody>
                    <a:bodyPr/>
                    <a:lstStyle/>
                    <a:p>
                      <a:r>
                        <a:rPr lang="fr-FR" sz="1600" dirty="0"/>
                        <a:t>On utilise un nom commun ou un syntagme nominal à la place d'un nom </a:t>
                      </a:r>
                      <a:r>
                        <a:rPr lang="fr-FR" sz="1600" dirty="0" smtClean="0"/>
                        <a:t>propre</a:t>
                      </a:r>
                    </a:p>
                    <a:p>
                      <a:endParaRPr lang="fr-FR" sz="1600" dirty="0" smtClean="0"/>
                    </a:p>
                    <a:p>
                      <a:r>
                        <a:rPr lang="fr-FR" sz="1600" dirty="0" smtClean="0"/>
                        <a:t>EX</a:t>
                      </a:r>
                      <a:r>
                        <a:rPr lang="fr-FR" sz="1600" dirty="0"/>
                        <a:t> : </a:t>
                      </a:r>
                      <a:r>
                        <a:rPr lang="fr-FR" sz="1600" u="sng" dirty="0"/>
                        <a:t>l'hexagone</a:t>
                      </a:r>
                      <a:r>
                        <a:rPr lang="fr-FR" sz="1600" dirty="0"/>
                        <a:t> </a:t>
                      </a:r>
                      <a:br>
                        <a:rPr lang="fr-FR" sz="1600" dirty="0"/>
                      </a:br>
                      <a:r>
                        <a:rPr lang="fr-FR" sz="1600" dirty="0" smtClean="0"/>
                        <a:t>=  </a:t>
                      </a:r>
                      <a:r>
                        <a:rPr lang="fr-FR" sz="1600" dirty="0"/>
                        <a:t>la France </a:t>
                      </a:r>
                    </a:p>
                  </a:txBody>
                  <a:tcPr marL="14260" marR="14260" marT="7130" marB="7130" anchor="ctr"/>
                </a:tc>
                <a:tc>
                  <a:txBody>
                    <a:bodyPr/>
                    <a:lstStyle/>
                    <a:p>
                      <a:r>
                        <a:rPr lang="fr-FR" sz="1600" dirty="0"/>
                        <a:t>On utilise un nom propre à la place d'un nom </a:t>
                      </a:r>
                      <a:r>
                        <a:rPr lang="fr-FR" sz="1600" dirty="0" smtClean="0"/>
                        <a:t>commun</a:t>
                      </a:r>
                    </a:p>
                    <a:p>
                      <a:r>
                        <a:rPr lang="fr-FR" sz="1600" dirty="0"/>
                        <a:t/>
                      </a:r>
                      <a:br>
                        <a:rPr lang="fr-FR" sz="1600" dirty="0"/>
                      </a:br>
                      <a:r>
                        <a:rPr lang="fr-FR" sz="1600" dirty="0"/>
                        <a:t>EX : Il nous faudrait un </a:t>
                      </a:r>
                      <a:r>
                        <a:rPr lang="fr-FR" sz="1600" u="sng" dirty="0"/>
                        <a:t>Cicéron</a:t>
                      </a:r>
                      <a:r>
                        <a:rPr lang="fr-FR" sz="1600" dirty="0"/>
                        <a:t>.</a:t>
                      </a:r>
                      <a:br>
                        <a:rPr lang="fr-FR" sz="1600" dirty="0"/>
                      </a:br>
                      <a:r>
                        <a:rPr lang="fr-FR" sz="1600" dirty="0" smtClean="0"/>
                        <a:t>= un </a:t>
                      </a:r>
                      <a:r>
                        <a:rPr lang="fr-FR" sz="1600" dirty="0"/>
                        <a:t>bon </a:t>
                      </a:r>
                      <a:r>
                        <a:rPr lang="fr-FR" sz="1600" dirty="0" smtClean="0"/>
                        <a:t>orateur</a:t>
                      </a:r>
                    </a:p>
                    <a:p>
                      <a:r>
                        <a:rPr lang="fr-FR" sz="1600" dirty="0"/>
                        <a:t/>
                      </a:r>
                      <a:br>
                        <a:rPr lang="fr-FR" sz="1600" dirty="0"/>
                      </a:br>
                      <a:r>
                        <a:rPr lang="fr-FR" sz="1600" dirty="0"/>
                        <a:t>EX : Y'avait pas beaucoup d'</a:t>
                      </a:r>
                      <a:r>
                        <a:rPr lang="fr-FR" sz="1600" u="sng" dirty="0"/>
                        <a:t>Jean </a:t>
                      </a:r>
                      <a:r>
                        <a:rPr lang="fr-FR" sz="1600" u="sng" dirty="0" smtClean="0"/>
                        <a:t>Moulin</a:t>
                      </a:r>
                      <a:r>
                        <a:rPr lang="fr-FR" sz="1600" dirty="0" smtClean="0"/>
                        <a:t>.</a:t>
                      </a:r>
                      <a:r>
                        <a:rPr lang="fr-FR" sz="1600" dirty="0"/>
                        <a:t/>
                      </a:r>
                      <a:br>
                        <a:rPr lang="fr-FR" sz="1600" dirty="0"/>
                      </a:br>
                      <a:r>
                        <a:rPr lang="fr-FR" sz="1600" dirty="0" smtClean="0"/>
                        <a:t>=</a:t>
                      </a:r>
                      <a:r>
                        <a:rPr lang="fr-FR" sz="1600" baseline="0" dirty="0" smtClean="0"/>
                        <a:t> </a:t>
                      </a:r>
                      <a:r>
                        <a:rPr lang="fr-FR" sz="1600" dirty="0" smtClean="0"/>
                        <a:t>de résistants</a:t>
                      </a:r>
                      <a:endParaRPr lang="fr-FR" sz="1600" dirty="0"/>
                    </a:p>
                  </a:txBody>
                  <a:tcPr marL="14260" marR="14260" marT="7130" marB="7130"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métonymies</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23528" y="260648"/>
            <a:ext cx="8445624" cy="6120680"/>
          </a:xfrm>
        </p:spPr>
        <p:txBody>
          <a:bodyPr>
            <a:noAutofit/>
          </a:bodyPr>
          <a:lstStyle/>
          <a:p>
            <a:pPr>
              <a:buNone/>
            </a:pPr>
            <a:r>
              <a:rPr lang="fr-FR" sz="2000" b="1" dirty="0" smtClean="0"/>
              <a:t>contenant - contenu</a:t>
            </a:r>
          </a:p>
          <a:p>
            <a:r>
              <a:rPr lang="fr-FR" sz="2000" dirty="0" smtClean="0"/>
              <a:t>« boire un verre »</a:t>
            </a:r>
          </a:p>
          <a:p>
            <a:r>
              <a:rPr lang="fr-FR" sz="2000" dirty="0" smtClean="0"/>
              <a:t>« il est monté sur le trône » = métonymie du roi qui s’y assoit, donc de la monarchie.</a:t>
            </a:r>
          </a:p>
          <a:p>
            <a:endParaRPr lang="fr-FR" sz="2000" dirty="0" smtClean="0"/>
          </a:p>
          <a:p>
            <a:pPr>
              <a:buNone/>
            </a:pPr>
            <a:r>
              <a:rPr lang="fr-FR" sz="2000" b="1" dirty="0" smtClean="0"/>
              <a:t>cause -  conséquence </a:t>
            </a:r>
          </a:p>
          <a:p>
            <a:r>
              <a:rPr lang="fr-FR" sz="2000" dirty="0" smtClean="0"/>
              <a:t> il a perdu sa langue = il a perdu la parole</a:t>
            </a:r>
          </a:p>
          <a:p>
            <a:r>
              <a:rPr lang="fr-FR" sz="2000" dirty="0" smtClean="0"/>
              <a:t>Boire la mort = boire un poison</a:t>
            </a:r>
          </a:p>
          <a:p>
            <a:pPr>
              <a:buNone/>
            </a:pPr>
            <a:endParaRPr lang="fr-FR" sz="2000" dirty="0" smtClean="0"/>
          </a:p>
          <a:p>
            <a:pPr>
              <a:buNone/>
            </a:pPr>
            <a:r>
              <a:rPr lang="fr-FR" sz="2000" b="1" dirty="0" smtClean="0"/>
              <a:t>le lieu d’origine – le produit</a:t>
            </a:r>
          </a:p>
          <a:p>
            <a:pPr>
              <a:buNone/>
            </a:pPr>
            <a:r>
              <a:rPr lang="fr-FR" sz="2000" dirty="0" smtClean="0"/>
              <a:t>« boire un Bourgogne = un vin produit dans la région Bourgogne</a:t>
            </a:r>
          </a:p>
          <a:p>
            <a:pPr>
              <a:buNone/>
            </a:pPr>
            <a:r>
              <a:rPr lang="fr-FR" sz="2000" dirty="0" smtClean="0"/>
              <a:t>L’Elysée a dit  = le Président de la République qui siège à l’Elysée</a:t>
            </a:r>
          </a:p>
          <a:p>
            <a:pPr>
              <a:buNone/>
            </a:pPr>
            <a:r>
              <a:rPr lang="fr-FR" sz="2000" dirty="0" smtClean="0"/>
              <a:t>Matignon a dit = le Premier Ministre dont le bureau est rue de Matignon</a:t>
            </a:r>
          </a:p>
          <a:p>
            <a:pPr>
              <a:buNone/>
            </a:pPr>
            <a:endParaRPr lang="fr-FR" sz="2000" dirty="0" smtClean="0"/>
          </a:p>
          <a:p>
            <a:pPr>
              <a:buNone/>
            </a:pPr>
            <a:r>
              <a:rPr lang="fr-FR" sz="2000" b="1" dirty="0" smtClean="0"/>
              <a:t>L’organe = les sentiments</a:t>
            </a:r>
            <a:endParaRPr lang="fr-FR" sz="2000" dirty="0" smtClean="0"/>
          </a:p>
          <a:p>
            <a:pPr>
              <a:buNone/>
            </a:pPr>
            <a:r>
              <a:rPr lang="fr-FR" sz="2000" dirty="0" smtClean="0"/>
              <a:t>« car elle me comprend, et </a:t>
            </a:r>
            <a:r>
              <a:rPr lang="fr-FR" sz="2000" u="sng" dirty="0" smtClean="0"/>
              <a:t>mon cœur </a:t>
            </a:r>
            <a:r>
              <a:rPr lang="fr-FR" sz="2000" dirty="0" smtClean="0"/>
              <a:t>transparent   = les sentiments</a:t>
            </a:r>
          </a:p>
          <a:p>
            <a:pPr>
              <a:buNone/>
            </a:pPr>
            <a:r>
              <a:rPr lang="fr-FR" sz="2000" dirty="0" smtClean="0"/>
              <a:t>Pour elle seule hélas, cesse d’être un problème »   </a:t>
            </a:r>
          </a:p>
          <a:p>
            <a:pPr>
              <a:buNone/>
            </a:pPr>
            <a:r>
              <a:rPr lang="fr-FR" sz="2000" b="1" dirty="0" err="1" smtClean="0"/>
              <a:t>Etc</a:t>
            </a:r>
            <a:r>
              <a:rPr lang="fr-FR" sz="2000" b="1" dirty="0" smtClean="0"/>
              <a:t>, liste non </a:t>
            </a:r>
            <a:r>
              <a:rPr lang="fr-FR" sz="2000" b="1" dirty="0" err="1" smtClean="0"/>
              <a:t>limitatitve</a:t>
            </a:r>
            <a:endParaRPr lang="fr-FR" sz="2000" b="1" dirty="0" smtClean="0"/>
          </a:p>
          <a:p>
            <a:pPr>
              <a:buNone/>
            </a:pPr>
            <a:r>
              <a:rPr lang="fr-FR" sz="1200" dirty="0" smtClean="0"/>
              <a:t> </a:t>
            </a:r>
            <a:endParaRPr lang="fr-FR"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27784" y="2924944"/>
            <a:ext cx="2607060" cy="646331"/>
          </a:xfrm>
          <a:prstGeom prst="rect">
            <a:avLst/>
          </a:prstGeom>
          <a:noFill/>
        </p:spPr>
        <p:txBody>
          <a:bodyPr wrap="none" rtlCol="0">
            <a:spAutoFit/>
          </a:bodyPr>
          <a:lstStyle/>
          <a:p>
            <a:r>
              <a:rPr lang="fr-FR" dirty="0" smtClean="0"/>
              <a:t>Et pour  le commentaire…</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707904" y="3429000"/>
            <a:ext cx="4327916" cy="1200329"/>
          </a:xfrm>
          <a:prstGeom prst="rect">
            <a:avLst/>
          </a:prstGeom>
          <a:noFill/>
        </p:spPr>
        <p:txBody>
          <a:bodyPr wrap="none" rtlCol="0">
            <a:spAutoFit/>
          </a:bodyPr>
          <a:lstStyle/>
          <a:p>
            <a:r>
              <a:rPr lang="fr-FR" dirty="0" smtClean="0"/>
              <a:t>Certaines ne veulent pas dire grand –chose, </a:t>
            </a:r>
          </a:p>
          <a:p>
            <a:r>
              <a:rPr lang="fr-FR" dirty="0" smtClean="0"/>
              <a:t>Parce qu’elles sont passées dans la langue</a:t>
            </a:r>
          </a:p>
          <a:p>
            <a:endParaRPr lang="fr-FR" dirty="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www.google.fr/url?source=imglanding&amp;ct=img&amp;q=http://media.meltyfood.fr/article-2121524-ajust_930/boire-un-verre-de-vin-chez-starbucks-nous.jpg&amp;sa=X&amp;ei=23hXVa3YCcSBUf-JgYAH&amp;ved=0CAkQ8wc4BA&amp;usg=AFQjCNFRRdsz8fIVSggo3pyrOhROGfYnNw"/>
          <p:cNvPicPr>
            <a:picLocks noChangeAspect="1" noChangeArrowheads="1"/>
          </p:cNvPicPr>
          <p:nvPr/>
        </p:nvPicPr>
        <p:blipFill>
          <a:blip r:embed="rId2" cstate="print"/>
          <a:srcRect/>
          <a:stretch>
            <a:fillRect/>
          </a:stretch>
        </p:blipFill>
        <p:spPr bwMode="auto">
          <a:xfrm>
            <a:off x="395536" y="1772816"/>
            <a:ext cx="3996443" cy="2664296"/>
          </a:xfrm>
          <a:prstGeom prst="rect">
            <a:avLst/>
          </a:prstGeom>
          <a:noFill/>
        </p:spPr>
      </p:pic>
      <p:sp>
        <p:nvSpPr>
          <p:cNvPr id="5" name="ZoneTexte 4"/>
          <p:cNvSpPr txBox="1"/>
          <p:nvPr/>
        </p:nvSpPr>
        <p:spPr>
          <a:xfrm>
            <a:off x="1259632" y="1052736"/>
            <a:ext cx="1592872" cy="369332"/>
          </a:xfrm>
          <a:prstGeom prst="rect">
            <a:avLst/>
          </a:prstGeom>
          <a:noFill/>
        </p:spPr>
        <p:txBody>
          <a:bodyPr wrap="none" rtlCol="0">
            <a:spAutoFit/>
          </a:bodyPr>
          <a:lstStyle/>
          <a:p>
            <a:r>
              <a:rPr lang="fr-FR" b="1" dirty="0" smtClean="0"/>
              <a:t>Boire un verre </a:t>
            </a:r>
            <a:endParaRPr lang="fr-FR" b="1" dirty="0"/>
          </a:p>
        </p:txBody>
      </p:sp>
      <p:pic>
        <p:nvPicPr>
          <p:cNvPr id="4" name="Picture 2" descr="http://www.google.fr/url?source=imglanding&amp;ct=img&amp;q=http://www.anawalls.com/images/3d/clipart-people-desk-meeting.jpg&amp;sa=X&amp;ei=anhXVZtCxIFR_4mBgAc&amp;ved=0CAkQ8wc&amp;usg=AFQjCNG4Q2lQ-mS0jmiwMkEzYRwMC1zy0A"/>
          <p:cNvPicPr>
            <a:picLocks noChangeAspect="1" noChangeArrowheads="1"/>
          </p:cNvPicPr>
          <p:nvPr/>
        </p:nvPicPr>
        <p:blipFill>
          <a:blip r:embed="rId3" cstate="print"/>
          <a:srcRect/>
          <a:stretch>
            <a:fillRect/>
          </a:stretch>
        </p:blipFill>
        <p:spPr bwMode="auto">
          <a:xfrm>
            <a:off x="4860032" y="1700808"/>
            <a:ext cx="3923928" cy="2942947"/>
          </a:xfrm>
          <a:prstGeom prst="rect">
            <a:avLst/>
          </a:prstGeom>
          <a:noFill/>
        </p:spPr>
      </p:pic>
      <p:sp>
        <p:nvSpPr>
          <p:cNvPr id="6" name="ZoneTexte 5"/>
          <p:cNvSpPr txBox="1"/>
          <p:nvPr/>
        </p:nvSpPr>
        <p:spPr>
          <a:xfrm>
            <a:off x="5364088" y="1052736"/>
            <a:ext cx="2945743" cy="369332"/>
          </a:xfrm>
          <a:prstGeom prst="rect">
            <a:avLst/>
          </a:prstGeom>
          <a:noFill/>
        </p:spPr>
        <p:txBody>
          <a:bodyPr wrap="none" rtlCol="0">
            <a:spAutoFit/>
          </a:bodyPr>
          <a:lstStyle/>
          <a:p>
            <a:r>
              <a:rPr lang="fr-FR" b="1" dirty="0" smtClean="0"/>
              <a:t>Le bureau </a:t>
            </a:r>
            <a:r>
              <a:rPr lang="fr-FR" dirty="0" smtClean="0"/>
              <a:t>s’est réuni hier soir</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03648" y="2708920"/>
            <a:ext cx="5744521" cy="923330"/>
          </a:xfrm>
          <a:prstGeom prst="rect">
            <a:avLst/>
          </a:prstGeom>
          <a:noFill/>
        </p:spPr>
        <p:txBody>
          <a:bodyPr wrap="none" rtlCol="0">
            <a:spAutoFit/>
          </a:bodyPr>
          <a:lstStyle/>
          <a:p>
            <a:r>
              <a:rPr lang="fr-FR" dirty="0" smtClean="0"/>
              <a:t>Pour les autres, </a:t>
            </a:r>
          </a:p>
          <a:p>
            <a:r>
              <a:rPr lang="fr-FR" dirty="0" smtClean="0"/>
              <a:t>Il faut </a:t>
            </a:r>
            <a:r>
              <a:rPr lang="fr-FR" b="1" dirty="0" smtClean="0"/>
              <a:t>les repérer </a:t>
            </a:r>
            <a:r>
              <a:rPr lang="fr-FR" dirty="0" smtClean="0"/>
              <a:t>et </a:t>
            </a:r>
            <a:r>
              <a:rPr lang="fr-FR" b="1" dirty="0" smtClean="0"/>
              <a:t>les interpréter </a:t>
            </a:r>
            <a:r>
              <a:rPr lang="fr-FR" dirty="0" smtClean="0"/>
              <a:t>en fonction du contexte</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420888"/>
            <a:ext cx="8229600" cy="1143000"/>
          </a:xfrm>
        </p:spPr>
        <p:txBody>
          <a:bodyPr/>
          <a:lstStyle/>
          <a:p>
            <a:r>
              <a:rPr lang="fr-FR" dirty="0" smtClean="0"/>
              <a:t>La synecdoque est une métonymie</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http://www.google.fr/url?source=imglanding&amp;ct=img&amp;q=http://ekladata.com/MesKshDu5I5bRclIClWXESOH-Lo.jpg&amp;sa=X&amp;ei=inlXVdX9AonwUPe2gYAB&amp;ved=0CAkQ8wc&amp;usg=AFQjCNHEc3_FcOqUliFQxE0VfmzlwsC3rg"/>
          <p:cNvPicPr>
            <a:picLocks noChangeAspect="1" noChangeArrowheads="1"/>
          </p:cNvPicPr>
          <p:nvPr/>
        </p:nvPicPr>
        <p:blipFill>
          <a:blip r:embed="rId2" cstate="print"/>
          <a:srcRect/>
          <a:stretch>
            <a:fillRect/>
          </a:stretch>
        </p:blipFill>
        <p:spPr bwMode="auto">
          <a:xfrm>
            <a:off x="395536" y="764705"/>
            <a:ext cx="4437249" cy="3456384"/>
          </a:xfrm>
          <a:prstGeom prst="rect">
            <a:avLst/>
          </a:prstGeom>
          <a:noFill/>
        </p:spPr>
      </p:pic>
      <p:sp>
        <p:nvSpPr>
          <p:cNvPr id="4" name="ZoneTexte 3"/>
          <p:cNvSpPr txBox="1"/>
          <p:nvPr/>
        </p:nvSpPr>
        <p:spPr>
          <a:xfrm>
            <a:off x="755576" y="4653136"/>
            <a:ext cx="6275372" cy="1200329"/>
          </a:xfrm>
          <a:prstGeom prst="rect">
            <a:avLst/>
          </a:prstGeom>
          <a:noFill/>
        </p:spPr>
        <p:txBody>
          <a:bodyPr wrap="none" rtlCol="0">
            <a:spAutoFit/>
          </a:bodyPr>
          <a:lstStyle/>
          <a:p>
            <a:r>
              <a:rPr lang="fr-FR" dirty="0" smtClean="0"/>
              <a:t>« Je ne regarderai ni l’or du soir qui tombe</a:t>
            </a:r>
          </a:p>
          <a:p>
            <a:r>
              <a:rPr lang="fr-FR" dirty="0" smtClean="0"/>
              <a:t> Ni </a:t>
            </a:r>
            <a:r>
              <a:rPr lang="fr-FR" b="1" dirty="0" smtClean="0"/>
              <a:t>les voiles </a:t>
            </a:r>
            <a:r>
              <a:rPr lang="fr-FR" dirty="0" smtClean="0"/>
              <a:t>au loin descendant vers Harfleur</a:t>
            </a:r>
          </a:p>
          <a:p>
            <a:r>
              <a:rPr lang="fr-FR" dirty="0" smtClean="0"/>
              <a:t>Et quand j’arriverai, je mettrai sur ta tombe</a:t>
            </a:r>
          </a:p>
          <a:p>
            <a:r>
              <a:rPr lang="fr-FR" dirty="0" smtClean="0"/>
              <a:t>Un bouquet de houx vert et de bruyère en fleur. »     Victor Hugo</a:t>
            </a:r>
            <a:endParaRPr lang="fr-FR" dirty="0"/>
          </a:p>
        </p:txBody>
      </p:sp>
      <p:sp>
        <p:nvSpPr>
          <p:cNvPr id="6" name="ZoneTexte 5"/>
          <p:cNvSpPr txBox="1"/>
          <p:nvPr/>
        </p:nvSpPr>
        <p:spPr>
          <a:xfrm>
            <a:off x="5508105" y="764705"/>
            <a:ext cx="3384376" cy="3970318"/>
          </a:xfrm>
          <a:prstGeom prst="rect">
            <a:avLst/>
          </a:prstGeom>
          <a:noFill/>
        </p:spPr>
        <p:txBody>
          <a:bodyPr wrap="square" rtlCol="0">
            <a:spAutoFit/>
          </a:bodyPr>
          <a:lstStyle/>
          <a:p>
            <a:r>
              <a:rPr lang="fr-FR" dirty="0" smtClean="0"/>
              <a:t>La </a:t>
            </a:r>
            <a:r>
              <a:rPr lang="fr-FR" u="sng" dirty="0" smtClean="0"/>
              <a:t>synecdoque, </a:t>
            </a:r>
          </a:p>
          <a:p>
            <a:r>
              <a:rPr lang="fr-FR" dirty="0" smtClean="0"/>
              <a:t>qui ne montre que les lignes </a:t>
            </a:r>
          </a:p>
          <a:p>
            <a:r>
              <a:rPr lang="fr-FR" dirty="0" smtClean="0"/>
              <a:t>dans le lointain participe de la </a:t>
            </a:r>
          </a:p>
          <a:p>
            <a:r>
              <a:rPr lang="fr-FR" dirty="0" smtClean="0"/>
              <a:t>beauté du paysage vu par Hugo</a:t>
            </a:r>
          </a:p>
          <a:p>
            <a:r>
              <a:rPr lang="fr-FR" dirty="0" smtClean="0"/>
              <a:t>et quelque chose qui paraît </a:t>
            </a:r>
          </a:p>
          <a:p>
            <a:r>
              <a:rPr lang="fr-FR" dirty="0" smtClean="0"/>
              <a:t>disparaître peu à peu, </a:t>
            </a:r>
          </a:p>
          <a:p>
            <a:r>
              <a:rPr lang="fr-FR" dirty="0" smtClean="0"/>
              <a:t>comme le soleil couchant</a:t>
            </a:r>
          </a:p>
          <a:p>
            <a:r>
              <a:rPr lang="fr-FR" dirty="0" smtClean="0"/>
              <a:t>juste avant de parler de la </a:t>
            </a:r>
          </a:p>
          <a:p>
            <a:r>
              <a:rPr lang="fr-FR" dirty="0" smtClean="0"/>
              <a:t>tombe de Léopoldine…</a:t>
            </a:r>
          </a:p>
          <a:p>
            <a:endParaRPr lang="fr-FR" dirty="0" smtClean="0"/>
          </a:p>
          <a:p>
            <a:r>
              <a:rPr lang="fr-FR" dirty="0" smtClean="0"/>
              <a:t>= on peut utiliser la figure dans un </a:t>
            </a:r>
          </a:p>
          <a:p>
            <a:r>
              <a:rPr lang="fr-FR" dirty="0" smtClean="0"/>
              <a:t>argument sur l</a:t>
            </a:r>
            <a:r>
              <a:rPr lang="fr-FR" b="1" dirty="0" smtClean="0"/>
              <a:t>’esthétique </a:t>
            </a:r>
          </a:p>
          <a:p>
            <a:r>
              <a:rPr lang="fr-FR" dirty="0" smtClean="0"/>
              <a:t>Ou sur </a:t>
            </a:r>
            <a:r>
              <a:rPr lang="fr-FR" b="1" dirty="0" smtClean="0"/>
              <a:t>le deuil</a:t>
            </a:r>
            <a:r>
              <a:rPr lang="fr-FR" dirty="0" smtClean="0"/>
              <a:t>, la </a:t>
            </a:r>
            <a:r>
              <a:rPr lang="fr-FR" b="1" dirty="0" smtClean="0"/>
              <a:t>mélancolie…</a:t>
            </a:r>
          </a:p>
          <a:p>
            <a:r>
              <a:rPr lang="fr-FR" dirty="0" smtClean="0"/>
              <a:t>(entre autres)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À vous…</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half" idx="1"/>
          </p:nvPr>
        </p:nvSpPr>
        <p:spPr>
          <a:xfrm>
            <a:off x="457200" y="476672"/>
            <a:ext cx="4038600" cy="5649491"/>
          </a:xfrm>
        </p:spPr>
        <p:txBody>
          <a:bodyPr/>
          <a:lstStyle/>
          <a:p>
            <a:r>
              <a:rPr lang="fr-FR" sz="1800" dirty="0" smtClean="0"/>
              <a:t>« autour du toit qui nous vit naître</a:t>
            </a:r>
          </a:p>
          <a:p>
            <a:r>
              <a:rPr lang="fr-FR" sz="1800" dirty="0" smtClean="0"/>
              <a:t>Un pampre étalait ses rameaux ;</a:t>
            </a:r>
          </a:p>
          <a:p>
            <a:r>
              <a:rPr lang="fr-FR" sz="1800" dirty="0" smtClean="0"/>
              <a:t>Ses grains dorés vers la fenêtre</a:t>
            </a:r>
          </a:p>
          <a:p>
            <a:r>
              <a:rPr lang="fr-FR" sz="1800" dirty="0" smtClean="0"/>
              <a:t>Attiraient les petits oiseaux. »</a:t>
            </a:r>
          </a:p>
          <a:p>
            <a:endParaRPr lang="fr-FR" dirty="0" smtClean="0"/>
          </a:p>
          <a:p>
            <a:r>
              <a:rPr lang="fr-FR" sz="1800" dirty="0" smtClean="0"/>
              <a:t>Lamartine, 1857</a:t>
            </a:r>
          </a:p>
          <a:p>
            <a:endParaRPr lang="fr-FR" sz="1800" dirty="0" smtClean="0"/>
          </a:p>
          <a:p>
            <a:endParaRPr lang="fr-FR" sz="1800" dirty="0" smtClean="0"/>
          </a:p>
          <a:p>
            <a:endParaRPr lang="fr-FR" sz="1800" dirty="0" smtClean="0"/>
          </a:p>
          <a:p>
            <a:endParaRPr lang="fr-FR" sz="1800" dirty="0" smtClean="0"/>
          </a:p>
          <a:p>
            <a:endParaRPr lang="fr-FR" sz="1800" dirty="0" smtClean="0"/>
          </a:p>
        </p:txBody>
      </p:sp>
      <p:sp>
        <p:nvSpPr>
          <p:cNvPr id="6" name="Espace réservé du contenu 5"/>
          <p:cNvSpPr>
            <a:spLocks noGrp="1"/>
          </p:cNvSpPr>
          <p:nvPr>
            <p:ph sz="half" idx="2"/>
          </p:nvPr>
        </p:nvSpPr>
        <p:spPr>
          <a:xfrm>
            <a:off x="4648200" y="692696"/>
            <a:ext cx="4495800" cy="5433467"/>
          </a:xfrm>
        </p:spPr>
        <p:txBody>
          <a:bodyPr>
            <a:normAutofit/>
          </a:bodyPr>
          <a:lstStyle/>
          <a:p>
            <a:r>
              <a:rPr lang="fr-FR" sz="2000" dirty="0" smtClean="0"/>
              <a:t>« autour du </a:t>
            </a:r>
            <a:r>
              <a:rPr lang="fr-FR" sz="2000" b="1" dirty="0" smtClean="0"/>
              <a:t>toit</a:t>
            </a:r>
            <a:r>
              <a:rPr lang="fr-FR" sz="2000" dirty="0" smtClean="0"/>
              <a:t> qui nous vit naître</a:t>
            </a:r>
          </a:p>
          <a:p>
            <a:r>
              <a:rPr lang="fr-FR" sz="2000" dirty="0" smtClean="0"/>
              <a:t>Un </a:t>
            </a:r>
            <a:r>
              <a:rPr lang="fr-FR" sz="2000" b="1" dirty="0" smtClean="0"/>
              <a:t>pampre</a:t>
            </a:r>
            <a:r>
              <a:rPr lang="fr-FR" sz="2000" dirty="0" smtClean="0"/>
              <a:t> étalait ses rameaux ;</a:t>
            </a:r>
          </a:p>
          <a:p>
            <a:r>
              <a:rPr lang="fr-FR" sz="2000" dirty="0" smtClean="0"/>
              <a:t>Ses grains dorés vers la fenêtre</a:t>
            </a:r>
          </a:p>
          <a:p>
            <a:r>
              <a:rPr lang="fr-FR" sz="2000" dirty="0" smtClean="0"/>
              <a:t>Attiraient les petits oiseaux. »</a:t>
            </a:r>
          </a:p>
          <a:p>
            <a:endParaRPr lang="fr-FR" sz="2000" dirty="0" smtClean="0"/>
          </a:p>
          <a:p>
            <a:endParaRPr lang="fr-FR" sz="2000" dirty="0" smtClean="0"/>
          </a:p>
          <a:p>
            <a:endParaRPr lang="fr-FR" sz="2000" dirty="0" smtClean="0"/>
          </a:p>
          <a:p>
            <a:r>
              <a:rPr lang="fr-FR" sz="2000" dirty="0" smtClean="0"/>
              <a:t>Deux synecdoques</a:t>
            </a:r>
          </a:p>
          <a:p>
            <a:r>
              <a:rPr lang="fr-FR" sz="2000" dirty="0" smtClean="0"/>
              <a:t>« toit » = maison</a:t>
            </a:r>
          </a:p>
          <a:p>
            <a:r>
              <a:rPr lang="fr-FR" sz="2000" dirty="0" smtClean="0"/>
              <a:t>« pampre » = vigne</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64704"/>
            <a:ext cx="4038600" cy="5361459"/>
          </a:xfrm>
        </p:spPr>
        <p:txBody>
          <a:bodyPr>
            <a:normAutofit/>
          </a:bodyPr>
          <a:lstStyle/>
          <a:p>
            <a:r>
              <a:rPr lang="fr-FR" sz="2000" dirty="0" smtClean="0"/>
              <a:t>« </a:t>
            </a:r>
            <a:r>
              <a:rPr lang="fr-FR" sz="2000" b="1" dirty="0" smtClean="0"/>
              <a:t>pampre</a:t>
            </a:r>
            <a:r>
              <a:rPr lang="fr-FR" sz="2000" dirty="0" smtClean="0"/>
              <a:t> » : sans doute choisi pour des raisons de métrique et de sonorités </a:t>
            </a:r>
          </a:p>
          <a:p>
            <a:r>
              <a:rPr lang="fr-FR" sz="2000" dirty="0" smtClean="0"/>
              <a:t>(mot masculin </a:t>
            </a:r>
          </a:p>
          <a:p>
            <a:r>
              <a:rPr lang="fr-FR" sz="2000" dirty="0" smtClean="0"/>
              <a:t>+ « r » </a:t>
            </a:r>
          </a:p>
          <a:p>
            <a:r>
              <a:rPr lang="fr-FR" sz="2000" dirty="0" smtClean="0"/>
              <a:t>qu’on retrouve dans « rameaux »)</a:t>
            </a:r>
          </a:p>
          <a:p>
            <a:endParaRPr lang="fr-FR" dirty="0" smtClean="0"/>
          </a:p>
          <a:p>
            <a:r>
              <a:rPr lang="fr-FR" sz="2000" dirty="0" smtClean="0"/>
              <a:t>« </a:t>
            </a:r>
            <a:r>
              <a:rPr lang="fr-FR" sz="2000" b="1" dirty="0" smtClean="0"/>
              <a:t>toit </a:t>
            </a:r>
            <a:r>
              <a:rPr lang="fr-FR" sz="2000" dirty="0" smtClean="0"/>
              <a:t>» = synecdoque montrant ce qui recouvre, ce qui protège.</a:t>
            </a:r>
          </a:p>
        </p:txBody>
      </p:sp>
      <p:sp>
        <p:nvSpPr>
          <p:cNvPr id="5" name="Espace réservé du contenu 4"/>
          <p:cNvSpPr>
            <a:spLocks noGrp="1"/>
          </p:cNvSpPr>
          <p:nvPr>
            <p:ph sz="half" idx="1"/>
          </p:nvPr>
        </p:nvSpPr>
        <p:spPr>
          <a:xfrm>
            <a:off x="457200" y="1600200"/>
            <a:ext cx="4042792" cy="4525963"/>
          </a:xfrm>
        </p:spPr>
        <p:txBody>
          <a:bodyPr>
            <a:normAutofit/>
          </a:bodyPr>
          <a:lstStyle/>
          <a:p>
            <a:endParaRPr lang="fr-FR" sz="1800" dirty="0" smtClean="0"/>
          </a:p>
          <a:p>
            <a:endParaRPr lang="fr-FR" sz="1800" dirty="0" smtClean="0"/>
          </a:p>
          <a:p>
            <a:r>
              <a:rPr lang="fr-FR" sz="1800" dirty="0" smtClean="0"/>
              <a:t>« autour du </a:t>
            </a:r>
            <a:r>
              <a:rPr lang="fr-FR" sz="1800" b="1" dirty="0" smtClean="0"/>
              <a:t>toit</a:t>
            </a:r>
            <a:r>
              <a:rPr lang="fr-FR" sz="1800" dirty="0" smtClean="0"/>
              <a:t> qui nous vit naître</a:t>
            </a:r>
          </a:p>
          <a:p>
            <a:r>
              <a:rPr lang="fr-FR" sz="1800" dirty="0" smtClean="0"/>
              <a:t>Un </a:t>
            </a:r>
            <a:r>
              <a:rPr lang="fr-FR" sz="1800" b="1" dirty="0" smtClean="0"/>
              <a:t>pampre</a:t>
            </a:r>
            <a:r>
              <a:rPr lang="fr-FR" sz="1800" dirty="0" smtClean="0"/>
              <a:t> étalait ses rameaux ;</a:t>
            </a:r>
          </a:p>
          <a:p>
            <a:r>
              <a:rPr lang="fr-FR" sz="1800" dirty="0" smtClean="0"/>
              <a:t>Ses grains dorés vers la fenêtre</a:t>
            </a:r>
          </a:p>
          <a:p>
            <a:r>
              <a:rPr lang="fr-FR" sz="1800" dirty="0" smtClean="0"/>
              <a:t>Attiraient les petits oiseaux. »</a:t>
            </a:r>
          </a:p>
          <a:p>
            <a:endParaRPr lang="fr-FR" sz="1800" dirty="0" smtClean="0"/>
          </a:p>
          <a:p>
            <a:endParaRPr lang="fr-FR" sz="1800" dirty="0" smtClean="0"/>
          </a:p>
          <a:p>
            <a:endParaRPr lang="fr-FR"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À vous…</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67544" y="332657"/>
            <a:ext cx="8208912" cy="2592288"/>
          </a:xfrm>
        </p:spPr>
        <p:txBody>
          <a:bodyPr/>
          <a:lstStyle/>
          <a:p>
            <a:r>
              <a:rPr lang="fr-FR" sz="2000" dirty="0" smtClean="0"/>
              <a:t>Les masques sont silencieux</a:t>
            </a:r>
          </a:p>
          <a:p>
            <a:r>
              <a:rPr lang="fr-FR" sz="2000" dirty="0" smtClean="0"/>
              <a:t>Et la musique est si lointaine</a:t>
            </a:r>
          </a:p>
          <a:p>
            <a:r>
              <a:rPr lang="fr-FR" sz="2000" dirty="0" smtClean="0"/>
              <a:t>Qu’elle semble venir des cieux</a:t>
            </a:r>
          </a:p>
          <a:p>
            <a:r>
              <a:rPr lang="fr-FR" sz="2000" dirty="0" smtClean="0"/>
              <a:t>Oui je veux vous aimer mais vous aimer à peine</a:t>
            </a:r>
          </a:p>
          <a:p>
            <a:r>
              <a:rPr lang="fr-FR" sz="2000" dirty="0" smtClean="0"/>
              <a:t>Et mon mal est délicieux</a:t>
            </a:r>
          </a:p>
          <a:p>
            <a:pPr algn="r"/>
            <a:r>
              <a:rPr lang="fr-FR" sz="2000" dirty="0" smtClean="0"/>
              <a:t>Guillaume Apollinaire, « Marie »</a:t>
            </a:r>
            <a:endParaRPr lang="fr-FR" sz="2000" dirty="0"/>
          </a:p>
        </p:txBody>
      </p:sp>
      <p:sp>
        <p:nvSpPr>
          <p:cNvPr id="4" name="Espace réservé du contenu 3"/>
          <p:cNvSpPr>
            <a:spLocks noGrp="1"/>
          </p:cNvSpPr>
          <p:nvPr>
            <p:ph sz="half" idx="2"/>
          </p:nvPr>
        </p:nvSpPr>
        <p:spPr>
          <a:xfrm>
            <a:off x="395536" y="3068961"/>
            <a:ext cx="8208912" cy="3312367"/>
          </a:xfrm>
        </p:spPr>
        <p:txBody>
          <a:bodyPr/>
          <a:lstStyle/>
          <a:p>
            <a:r>
              <a:rPr lang="fr-FR" sz="2000" dirty="0" smtClean="0"/>
              <a:t>Les </a:t>
            </a:r>
            <a:r>
              <a:rPr lang="fr-FR" sz="2000" b="1" dirty="0" smtClean="0"/>
              <a:t>masques</a:t>
            </a:r>
            <a:r>
              <a:rPr lang="fr-FR" sz="2000" dirty="0" smtClean="0"/>
              <a:t> sont silencieux</a:t>
            </a:r>
          </a:p>
          <a:p>
            <a:r>
              <a:rPr lang="fr-FR" sz="2000" dirty="0" smtClean="0"/>
              <a:t>Et la musique est si lointaine</a:t>
            </a:r>
          </a:p>
          <a:p>
            <a:r>
              <a:rPr lang="fr-FR" sz="2000" dirty="0" smtClean="0"/>
              <a:t>Qu’elle semble venir des cieux</a:t>
            </a:r>
          </a:p>
          <a:p>
            <a:r>
              <a:rPr lang="fr-FR" sz="2000" dirty="0" smtClean="0"/>
              <a:t>Oui je veux vous aimer mais vous aimer à peine</a:t>
            </a:r>
          </a:p>
          <a:p>
            <a:r>
              <a:rPr lang="fr-FR" sz="2000" dirty="0" smtClean="0"/>
              <a:t>Et mon mal est délicieux</a:t>
            </a:r>
          </a:p>
          <a:p>
            <a:endParaRPr lang="fr-FR" sz="2000" dirty="0" smtClean="0"/>
          </a:p>
          <a:p>
            <a:r>
              <a:rPr lang="fr-FR" sz="2000" dirty="0" smtClean="0"/>
              <a:t>Masques  = métonymie pour les personnes qui les portent</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395536" y="2708920"/>
            <a:ext cx="8208912" cy="3816424"/>
          </a:xfrm>
        </p:spPr>
        <p:txBody>
          <a:bodyPr>
            <a:normAutofit fontScale="92500"/>
          </a:bodyPr>
          <a:lstStyle/>
          <a:p>
            <a:r>
              <a:rPr lang="fr-FR" sz="2000" dirty="0" smtClean="0"/>
              <a:t>La métonymie des </a:t>
            </a:r>
            <a:r>
              <a:rPr lang="fr-FR" sz="2000" u="sng" dirty="0" smtClean="0"/>
              <a:t>masques </a:t>
            </a:r>
            <a:r>
              <a:rPr lang="fr-FR" sz="2000" dirty="0" smtClean="0"/>
              <a:t>« silencieux » permet d’évoquer un tableau dont les personnages sont tellement éloignés qu’on ne les entend plus, on ne voit plus d’eux que leurs masques de façon un peu floue,  de même que la musique qui s’éloigne : on a l’impression de voir un groupe joyeux mais qui n’est plus à portée du poète. </a:t>
            </a:r>
          </a:p>
          <a:p>
            <a:endParaRPr lang="fr-FR" sz="2000" dirty="0" smtClean="0"/>
          </a:p>
          <a:p>
            <a:r>
              <a:rPr lang="fr-FR" sz="2000" dirty="0" smtClean="0"/>
              <a:t>Les « masques » ont souvent représenté les Comédiens Italiens, et une certaine forme de fête galante telle que les représentait Marivaux, ou bien le peintre Watteau.</a:t>
            </a:r>
          </a:p>
          <a:p>
            <a:endParaRPr lang="fr-FR" sz="2000" dirty="0" smtClean="0"/>
          </a:p>
          <a:p>
            <a:r>
              <a:rPr lang="fr-FR" sz="2000" dirty="0" smtClean="0"/>
              <a:t>Cela peut entrer dans une réflexion sur l’idée </a:t>
            </a:r>
            <a:r>
              <a:rPr lang="fr-FR" sz="2000" b="1" dirty="0" smtClean="0"/>
              <a:t>d’éloignement,</a:t>
            </a:r>
            <a:r>
              <a:rPr lang="fr-FR" sz="2000" dirty="0" smtClean="0"/>
              <a:t> ou de </a:t>
            </a:r>
            <a:r>
              <a:rPr lang="fr-FR" sz="2000" b="1" dirty="0" smtClean="0"/>
              <a:t>souvenir, </a:t>
            </a:r>
            <a:r>
              <a:rPr lang="fr-FR" sz="2000" dirty="0" smtClean="0"/>
              <a:t>ou de </a:t>
            </a:r>
            <a:r>
              <a:rPr lang="fr-FR" sz="2000" b="1" dirty="0" smtClean="0"/>
              <a:t>rêverie amoureuse</a:t>
            </a:r>
            <a:r>
              <a:rPr lang="fr-FR" sz="2000" dirty="0" smtClean="0"/>
              <a:t>, selon l’argument qu’on aura décidé de traiter.</a:t>
            </a:r>
            <a:endParaRPr lang="fr-FR" sz="2000" dirty="0"/>
          </a:p>
        </p:txBody>
      </p:sp>
      <p:sp>
        <p:nvSpPr>
          <p:cNvPr id="4" name="Espace réservé du contenu 3"/>
          <p:cNvSpPr>
            <a:spLocks noGrp="1"/>
          </p:cNvSpPr>
          <p:nvPr>
            <p:ph sz="half" idx="2"/>
          </p:nvPr>
        </p:nvSpPr>
        <p:spPr>
          <a:xfrm>
            <a:off x="179512" y="260649"/>
            <a:ext cx="8568952" cy="1584175"/>
          </a:xfrm>
        </p:spPr>
        <p:txBody>
          <a:bodyPr>
            <a:noAutofit/>
          </a:bodyPr>
          <a:lstStyle/>
          <a:p>
            <a:r>
              <a:rPr lang="fr-FR" sz="1800" dirty="0" smtClean="0"/>
              <a:t>Les </a:t>
            </a:r>
            <a:r>
              <a:rPr lang="fr-FR" sz="1800" b="1" dirty="0" smtClean="0"/>
              <a:t>masques</a:t>
            </a:r>
            <a:r>
              <a:rPr lang="fr-FR" sz="1800" dirty="0" smtClean="0"/>
              <a:t> sont silencieux</a:t>
            </a:r>
          </a:p>
          <a:p>
            <a:r>
              <a:rPr lang="fr-FR" sz="1800" dirty="0" smtClean="0"/>
              <a:t>Et la musique est si lointaine</a:t>
            </a:r>
          </a:p>
          <a:p>
            <a:r>
              <a:rPr lang="fr-FR" sz="1800" dirty="0" smtClean="0"/>
              <a:t>Qu’elle semble venir des cieux</a:t>
            </a:r>
          </a:p>
          <a:p>
            <a:r>
              <a:rPr lang="fr-FR" sz="1800" dirty="0" smtClean="0"/>
              <a:t>Oui je veux vous aimer mais vous aimer à peine</a:t>
            </a:r>
          </a:p>
          <a:p>
            <a:r>
              <a:rPr lang="fr-FR" sz="1800" dirty="0" smtClean="0"/>
              <a:t>Et mon mal est délicieux</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276872"/>
            <a:ext cx="8229600" cy="1143000"/>
          </a:xfrm>
        </p:spPr>
        <p:txBody>
          <a:bodyPr>
            <a:normAutofit fontScale="90000"/>
          </a:bodyPr>
          <a:lstStyle/>
          <a:p>
            <a:r>
              <a:rPr lang="fr-FR" dirty="0" smtClean="0"/>
              <a:t>Mais qu’est-ce qu’une métonymie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3052936"/>
          </a:xfrm>
        </p:spPr>
        <p:txBody>
          <a:bodyPr>
            <a:normAutofit fontScale="92500" lnSpcReduction="20000"/>
          </a:bodyPr>
          <a:lstStyle/>
          <a:p>
            <a:r>
              <a:rPr lang="fr-FR" dirty="0" smtClean="0"/>
              <a:t>C’est une figure qui « transporte » le sens d’un mot à un autre…</a:t>
            </a:r>
          </a:p>
          <a:p>
            <a:r>
              <a:rPr lang="fr-FR" dirty="0" smtClean="0"/>
              <a:t>le tout avec une logique …</a:t>
            </a:r>
          </a:p>
          <a:p>
            <a:r>
              <a:rPr lang="fr-FR" dirty="0" smtClean="0"/>
              <a:t>mais qui n’est pas expliquée…</a:t>
            </a:r>
            <a:br>
              <a:rPr lang="fr-FR" dirty="0" smtClean="0"/>
            </a:br>
            <a:r>
              <a:rPr lang="fr-FR" dirty="0" smtClean="0"/>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google.fr/url?source=imglanding&amp;ct=img&amp;q=http://www.anawalls.com/images/3d/clipart-people-desk-meeting.jpg&amp;sa=X&amp;ei=anhXVZtCxIFR_4mBgAc&amp;ved=0CAkQ8wc&amp;usg=AFQjCNG4Q2lQ-mS0jmiwMkEzYRwMC1zy0A"/>
          <p:cNvPicPr>
            <a:picLocks noChangeAspect="1" noChangeArrowheads="1"/>
          </p:cNvPicPr>
          <p:nvPr/>
        </p:nvPicPr>
        <p:blipFill>
          <a:blip r:embed="rId2" cstate="print"/>
          <a:srcRect/>
          <a:stretch>
            <a:fillRect/>
          </a:stretch>
        </p:blipFill>
        <p:spPr bwMode="auto">
          <a:xfrm>
            <a:off x="3863414" y="1484785"/>
            <a:ext cx="5280585" cy="3960440"/>
          </a:xfrm>
          <a:prstGeom prst="rect">
            <a:avLst/>
          </a:prstGeom>
          <a:noFill/>
        </p:spPr>
      </p:pic>
      <p:pic>
        <p:nvPicPr>
          <p:cNvPr id="3" name="Picture 2" descr="http://www.google.fr/url?source=imglanding&amp;ct=img&amp;q=http://www.aipeccm.com/contenu/uploads/2014/10/arton1172.jpg&amp;sa=X&amp;ei=PXhXVeXNBobXUYbXgcAJ&amp;ved=0CAkQ8wc4CA&amp;usg=AFQjCNGt6BnhwZfU8u8_VdGUlZJSmjDK5Q"/>
          <p:cNvPicPr>
            <a:picLocks noChangeAspect="1" noChangeArrowheads="1"/>
          </p:cNvPicPr>
          <p:nvPr/>
        </p:nvPicPr>
        <p:blipFill>
          <a:blip r:embed="rId3" cstate="print"/>
          <a:srcRect/>
          <a:stretch>
            <a:fillRect/>
          </a:stretch>
        </p:blipFill>
        <p:spPr bwMode="auto">
          <a:xfrm>
            <a:off x="0" y="2276872"/>
            <a:ext cx="4058851" cy="2736304"/>
          </a:xfrm>
          <a:prstGeom prst="rect">
            <a:avLst/>
          </a:prstGeom>
          <a:noFill/>
        </p:spPr>
      </p:pic>
      <p:sp>
        <p:nvSpPr>
          <p:cNvPr id="4" name="ZoneTexte 3"/>
          <p:cNvSpPr txBox="1"/>
          <p:nvPr/>
        </p:nvSpPr>
        <p:spPr>
          <a:xfrm>
            <a:off x="3419872" y="1124744"/>
            <a:ext cx="2945743" cy="369332"/>
          </a:xfrm>
          <a:prstGeom prst="rect">
            <a:avLst/>
          </a:prstGeom>
          <a:noFill/>
        </p:spPr>
        <p:txBody>
          <a:bodyPr wrap="none" rtlCol="0">
            <a:spAutoFit/>
          </a:bodyPr>
          <a:lstStyle/>
          <a:p>
            <a:r>
              <a:rPr lang="fr-FR" b="1" dirty="0" smtClean="0"/>
              <a:t>Le bureau </a:t>
            </a:r>
            <a:r>
              <a:rPr lang="fr-FR" dirty="0" smtClean="0"/>
              <a:t>s’est réuni hier soir</a:t>
            </a:r>
            <a:endParaRPr lang="fr-FR" dirty="0"/>
          </a:p>
        </p:txBody>
      </p:sp>
      <p:sp>
        <p:nvSpPr>
          <p:cNvPr id="5" name="ZoneTexte 4"/>
          <p:cNvSpPr txBox="1"/>
          <p:nvPr/>
        </p:nvSpPr>
        <p:spPr>
          <a:xfrm>
            <a:off x="3707904" y="1988840"/>
            <a:ext cx="506870" cy="369332"/>
          </a:xfrm>
          <a:prstGeom prst="rect">
            <a:avLst/>
          </a:prstGeom>
          <a:noFill/>
        </p:spPr>
        <p:txBody>
          <a:bodyPr wrap="none" rtlCol="0">
            <a:spAutoFit/>
          </a:bodyPr>
          <a:lstStyle/>
          <a:p>
            <a:r>
              <a:rPr lang="fr-FR" b="1" dirty="0" smtClean="0"/>
              <a:t>???</a:t>
            </a:r>
            <a:endParaRPr lang="fr-FR" b="1" dirty="0"/>
          </a:p>
        </p:txBody>
      </p:sp>
      <p:sp>
        <p:nvSpPr>
          <p:cNvPr id="6" name="ZoneTexte 5"/>
          <p:cNvSpPr txBox="1"/>
          <p:nvPr/>
        </p:nvSpPr>
        <p:spPr>
          <a:xfrm>
            <a:off x="2555776" y="5373216"/>
            <a:ext cx="6430350" cy="646331"/>
          </a:xfrm>
          <a:prstGeom prst="rect">
            <a:avLst/>
          </a:prstGeom>
          <a:noFill/>
        </p:spPr>
        <p:txBody>
          <a:bodyPr wrap="none" rtlCol="0">
            <a:spAutoFit/>
          </a:bodyPr>
          <a:lstStyle/>
          <a:p>
            <a:r>
              <a:rPr lang="fr-FR" dirty="0" smtClean="0"/>
              <a:t>Les membres du conseil qui sont assis AUTOUR d’un même bureau</a:t>
            </a:r>
          </a:p>
          <a:p>
            <a:r>
              <a:rPr lang="fr-FR" dirty="0" smtClean="0"/>
              <a:t>se sont réunis hier soir…</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google.fr/url?source=imglanding&amp;ct=img&amp;q=http://blog.vintageandco.com/wp-content/uploads/2014/02/verre-a-bordeaux.jpg&amp;sa=X&amp;ei=v3hXVdHNMcO3UcHEgcAH&amp;ved=0CAkQ8wc4Bg&amp;usg=AFQjCNFDx5X4kpF21KDA-g3H7_nvLn_Mng"/>
          <p:cNvPicPr>
            <a:picLocks noChangeAspect="1" noChangeArrowheads="1"/>
          </p:cNvPicPr>
          <p:nvPr/>
        </p:nvPicPr>
        <p:blipFill>
          <a:blip r:embed="rId2" cstate="print">
            <a:clrChange>
              <a:clrFrom>
                <a:srgbClr val="FFFFFF"/>
              </a:clrFrom>
              <a:clrTo>
                <a:srgbClr val="FFFFFF">
                  <a:alpha val="0"/>
                </a:srgbClr>
              </a:clrTo>
            </a:clrChange>
          </a:blip>
          <a:srcRect l="29785" r="29351"/>
          <a:stretch>
            <a:fillRect/>
          </a:stretch>
        </p:blipFill>
        <p:spPr bwMode="auto">
          <a:xfrm>
            <a:off x="683568" y="1268760"/>
            <a:ext cx="1728192" cy="4229101"/>
          </a:xfrm>
          <a:prstGeom prst="rect">
            <a:avLst/>
          </a:prstGeom>
          <a:noFill/>
        </p:spPr>
      </p:pic>
      <p:pic>
        <p:nvPicPr>
          <p:cNvPr id="18436" name="Picture 4" descr="http://www.google.fr/url?source=imglanding&amp;ct=img&amp;q=http://media.meltyfood.fr/article-2121524-ajust_930/boire-un-verre-de-vin-chez-starbucks-nous.jpg&amp;sa=X&amp;ei=23hXVa3YCcSBUf-JgYAH&amp;ved=0CAkQ8wc4BA&amp;usg=AFQjCNFRRdsz8fIVSggo3pyrOhROGfYnNw"/>
          <p:cNvPicPr>
            <a:picLocks noChangeAspect="1" noChangeArrowheads="1"/>
          </p:cNvPicPr>
          <p:nvPr/>
        </p:nvPicPr>
        <p:blipFill>
          <a:blip r:embed="rId3" cstate="print"/>
          <a:srcRect/>
          <a:stretch>
            <a:fillRect/>
          </a:stretch>
        </p:blipFill>
        <p:spPr bwMode="auto">
          <a:xfrm>
            <a:off x="3390814" y="1340769"/>
            <a:ext cx="5508611" cy="3672408"/>
          </a:xfrm>
          <a:prstGeom prst="rect">
            <a:avLst/>
          </a:prstGeom>
          <a:noFill/>
        </p:spPr>
      </p:pic>
      <p:sp>
        <p:nvSpPr>
          <p:cNvPr id="5" name="ZoneTexte 4"/>
          <p:cNvSpPr txBox="1"/>
          <p:nvPr/>
        </p:nvSpPr>
        <p:spPr>
          <a:xfrm>
            <a:off x="3995936" y="548680"/>
            <a:ext cx="1592872" cy="369332"/>
          </a:xfrm>
          <a:prstGeom prst="rect">
            <a:avLst/>
          </a:prstGeom>
          <a:noFill/>
        </p:spPr>
        <p:txBody>
          <a:bodyPr wrap="none" rtlCol="0">
            <a:spAutoFit/>
          </a:bodyPr>
          <a:lstStyle/>
          <a:p>
            <a:r>
              <a:rPr lang="fr-FR" b="1" dirty="0" smtClean="0"/>
              <a:t>Boire un verre </a:t>
            </a:r>
            <a:endParaRPr lang="fr-FR" b="1" dirty="0"/>
          </a:p>
        </p:txBody>
      </p:sp>
      <p:sp>
        <p:nvSpPr>
          <p:cNvPr id="6" name="ZoneTexte 5"/>
          <p:cNvSpPr txBox="1"/>
          <p:nvPr/>
        </p:nvSpPr>
        <p:spPr>
          <a:xfrm>
            <a:off x="7308304" y="620688"/>
            <a:ext cx="506870" cy="369332"/>
          </a:xfrm>
          <a:prstGeom prst="rect">
            <a:avLst/>
          </a:prstGeom>
          <a:noFill/>
        </p:spPr>
        <p:txBody>
          <a:bodyPr wrap="none" rtlCol="0">
            <a:spAutoFit/>
          </a:bodyPr>
          <a:lstStyle/>
          <a:p>
            <a:r>
              <a:rPr lang="fr-FR" b="1" dirty="0" smtClean="0"/>
              <a:t>???</a:t>
            </a:r>
            <a:endParaRPr lang="fr-FR" b="1" dirty="0"/>
          </a:p>
        </p:txBody>
      </p:sp>
      <p:sp>
        <p:nvSpPr>
          <p:cNvPr id="8" name="ZoneTexte 7"/>
          <p:cNvSpPr txBox="1"/>
          <p:nvPr/>
        </p:nvSpPr>
        <p:spPr>
          <a:xfrm>
            <a:off x="5292080" y="5661248"/>
            <a:ext cx="3158942" cy="369332"/>
          </a:xfrm>
          <a:prstGeom prst="rect">
            <a:avLst/>
          </a:prstGeom>
          <a:noFill/>
        </p:spPr>
        <p:txBody>
          <a:bodyPr wrap="none" rtlCol="0">
            <a:spAutoFit/>
          </a:bodyPr>
          <a:lstStyle/>
          <a:p>
            <a:r>
              <a:rPr lang="fr-FR" dirty="0" smtClean="0"/>
              <a:t>On boit le CONTENU du verre….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google.fr/url?source=imglanding&amp;ct=img&amp;q=http://www.linternaute.com/mer-voile/voile/photo/visite-de-la-cite-de-la-voile-eric-tabarly/image/17-mer-voile-108453.jpg&amp;sa=X&amp;ei=-HhXVfCfJoLlUr_pgMAJ&amp;ved=0CAkQ8wc&amp;usg=AFQjCNGSjCNd7sOp8Z7w3gN-VejXkGUuUQ"/>
          <p:cNvPicPr>
            <a:picLocks noChangeAspect="1" noChangeArrowheads="1"/>
          </p:cNvPicPr>
          <p:nvPr/>
        </p:nvPicPr>
        <p:blipFill>
          <a:blip r:embed="rId2" cstate="print"/>
          <a:srcRect l="46199"/>
          <a:stretch>
            <a:fillRect/>
          </a:stretch>
        </p:blipFill>
        <p:spPr bwMode="auto">
          <a:xfrm>
            <a:off x="323528" y="1484784"/>
            <a:ext cx="2767236" cy="3619500"/>
          </a:xfrm>
          <a:prstGeom prst="rect">
            <a:avLst/>
          </a:prstGeom>
          <a:noFill/>
        </p:spPr>
      </p:pic>
      <p:pic>
        <p:nvPicPr>
          <p:cNvPr id="19460" name="Picture 4" descr="http://www.google.fr/url?source=imglanding&amp;ct=img&amp;q=http://ekladata.com/MesKshDu5I5bRclIClWXESOH-Lo.jpg&amp;sa=X&amp;ei=inlXVdX9AonwUPe2gYAB&amp;ved=0CAkQ8wc&amp;usg=AFQjCNHEc3_FcOqUliFQxE0VfmzlwsC3rg"/>
          <p:cNvPicPr>
            <a:picLocks noChangeAspect="1" noChangeArrowheads="1"/>
          </p:cNvPicPr>
          <p:nvPr/>
        </p:nvPicPr>
        <p:blipFill>
          <a:blip r:embed="rId3" cstate="print"/>
          <a:srcRect/>
          <a:stretch>
            <a:fillRect/>
          </a:stretch>
        </p:blipFill>
        <p:spPr bwMode="auto">
          <a:xfrm>
            <a:off x="3419872" y="980728"/>
            <a:ext cx="5429250" cy="4229101"/>
          </a:xfrm>
          <a:prstGeom prst="rect">
            <a:avLst/>
          </a:prstGeom>
          <a:noFill/>
        </p:spPr>
      </p:pic>
      <p:sp>
        <p:nvSpPr>
          <p:cNvPr id="4" name="ZoneTexte 3"/>
          <p:cNvSpPr txBox="1"/>
          <p:nvPr/>
        </p:nvSpPr>
        <p:spPr>
          <a:xfrm>
            <a:off x="2699792" y="260648"/>
            <a:ext cx="6081152" cy="369332"/>
          </a:xfrm>
          <a:prstGeom prst="rect">
            <a:avLst/>
          </a:prstGeom>
          <a:noFill/>
        </p:spPr>
        <p:txBody>
          <a:bodyPr wrap="none" rtlCol="0">
            <a:spAutoFit/>
          </a:bodyPr>
          <a:lstStyle/>
          <a:p>
            <a:r>
              <a:rPr lang="fr-FR" dirty="0" smtClean="0"/>
              <a:t>« Ni </a:t>
            </a:r>
            <a:r>
              <a:rPr lang="fr-FR" b="1" dirty="0" smtClean="0"/>
              <a:t>les voiles </a:t>
            </a:r>
            <a:r>
              <a:rPr lang="fr-FR" dirty="0" smtClean="0"/>
              <a:t>au loin descendant vers Harfleur »     Victor Hugo</a:t>
            </a:r>
            <a:endParaRPr lang="fr-FR" dirty="0"/>
          </a:p>
        </p:txBody>
      </p:sp>
      <p:sp>
        <p:nvSpPr>
          <p:cNvPr id="5" name="ZoneTexte 4"/>
          <p:cNvSpPr txBox="1"/>
          <p:nvPr/>
        </p:nvSpPr>
        <p:spPr>
          <a:xfrm>
            <a:off x="755576" y="5661248"/>
            <a:ext cx="7925183" cy="646331"/>
          </a:xfrm>
          <a:prstGeom prst="rect">
            <a:avLst/>
          </a:prstGeom>
          <a:noFill/>
        </p:spPr>
        <p:txBody>
          <a:bodyPr wrap="none" rtlCol="0">
            <a:spAutoFit/>
          </a:bodyPr>
          <a:lstStyle/>
          <a:p>
            <a:pPr algn="ctr"/>
            <a:r>
              <a:rPr lang="fr-FR" dirty="0" smtClean="0">
                <a:solidFill>
                  <a:srgbClr val="FF0000"/>
                </a:solidFill>
              </a:rPr>
              <a:t>Synecdoque</a:t>
            </a:r>
            <a:r>
              <a:rPr lang="fr-FR" dirty="0" smtClean="0"/>
              <a:t> : on prend une partie de qu’on désigne pour désigner la chose entière</a:t>
            </a:r>
          </a:p>
          <a:p>
            <a:pPr algn="ctr"/>
            <a:r>
              <a:rPr lang="fr-FR" b="1" dirty="0" smtClean="0"/>
              <a:t>Les voiles </a:t>
            </a:r>
            <a:r>
              <a:rPr lang="fr-FR" dirty="0" smtClean="0"/>
              <a:t>= </a:t>
            </a:r>
            <a:r>
              <a:rPr lang="fr-FR" b="1" dirty="0" smtClean="0"/>
              <a:t>les voiliers</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6" name="Picture 6" descr="http://www.google.fr/url?source=imglanding&amp;ct=img&amp;q=http://www.tienda-medieval.com/img/cms/espada-de-batalla-de-jaime-i.jpg&amp;sa=X&amp;ei=_nlXVeWIA8mAUdj1gdAK&amp;ved=0CAkQ8wc&amp;usg=AFQjCNEHUXnwAhYxAoKk3EylsuM9lSoCxg"/>
          <p:cNvPicPr>
            <a:picLocks noChangeAspect="1" noChangeArrowheads="1"/>
          </p:cNvPicPr>
          <p:nvPr/>
        </p:nvPicPr>
        <p:blipFill>
          <a:blip r:embed="rId2" cstate="print">
            <a:lum bright="-30000" contrast="40000"/>
          </a:blip>
          <a:srcRect t="32351" b="35298"/>
          <a:stretch>
            <a:fillRect/>
          </a:stretch>
        </p:blipFill>
        <p:spPr bwMode="auto">
          <a:xfrm rot="5400000">
            <a:off x="-1270643" y="2286866"/>
            <a:ext cx="5564605" cy="1800200"/>
          </a:xfrm>
          <a:prstGeom prst="rect">
            <a:avLst/>
          </a:prstGeom>
          <a:noFill/>
        </p:spPr>
      </p:pic>
      <p:sp>
        <p:nvSpPr>
          <p:cNvPr id="3" name="ZoneTexte 2"/>
          <p:cNvSpPr txBox="1"/>
          <p:nvPr/>
        </p:nvSpPr>
        <p:spPr>
          <a:xfrm>
            <a:off x="3923928" y="1196752"/>
            <a:ext cx="3680816" cy="369332"/>
          </a:xfrm>
          <a:prstGeom prst="rect">
            <a:avLst/>
          </a:prstGeom>
          <a:noFill/>
        </p:spPr>
        <p:txBody>
          <a:bodyPr wrap="none" rtlCol="0">
            <a:spAutoFit/>
          </a:bodyPr>
          <a:lstStyle/>
          <a:p>
            <a:r>
              <a:rPr lang="fr-FR" dirty="0" smtClean="0"/>
              <a:t>« il a mis </a:t>
            </a:r>
            <a:r>
              <a:rPr lang="fr-FR" b="1" dirty="0" smtClean="0"/>
              <a:t>son épée </a:t>
            </a:r>
            <a:r>
              <a:rPr lang="fr-FR" dirty="0" smtClean="0"/>
              <a:t>au service du roi »</a:t>
            </a:r>
          </a:p>
        </p:txBody>
      </p:sp>
      <p:sp>
        <p:nvSpPr>
          <p:cNvPr id="4" name="ZoneTexte 3"/>
          <p:cNvSpPr txBox="1"/>
          <p:nvPr/>
        </p:nvSpPr>
        <p:spPr>
          <a:xfrm>
            <a:off x="3635896" y="2060848"/>
            <a:ext cx="5096652" cy="923330"/>
          </a:xfrm>
          <a:prstGeom prst="rect">
            <a:avLst/>
          </a:prstGeom>
          <a:noFill/>
        </p:spPr>
        <p:txBody>
          <a:bodyPr wrap="none" rtlCol="0">
            <a:spAutoFit/>
          </a:bodyPr>
          <a:lstStyle/>
          <a:p>
            <a:r>
              <a:rPr lang="fr-FR" dirty="0" smtClean="0">
                <a:solidFill>
                  <a:srgbClr val="FF0000"/>
                </a:solidFill>
              </a:rPr>
              <a:t>Métonymie </a:t>
            </a:r>
            <a:r>
              <a:rPr lang="fr-FR" dirty="0" smtClean="0"/>
              <a:t>de l’arme pour des qualités guerrières :  </a:t>
            </a:r>
          </a:p>
          <a:p>
            <a:r>
              <a:rPr lang="fr-FR" dirty="0" smtClean="0"/>
              <a:t> </a:t>
            </a:r>
            <a:r>
              <a:rPr lang="fr-FR" b="1" dirty="0" smtClean="0"/>
              <a:t>son épée </a:t>
            </a:r>
            <a:r>
              <a:rPr lang="fr-FR" dirty="0" smtClean="0"/>
              <a:t>= sa vaillance, son courage,</a:t>
            </a:r>
          </a:p>
          <a:p>
            <a:r>
              <a:rPr lang="fr-FR" dirty="0" smtClean="0"/>
              <a:t>Sa fidélité de  chevalier ou de soldat</a:t>
            </a:r>
            <a:endParaRPr lang="fr-FR" dirty="0"/>
          </a:p>
        </p:txBody>
      </p:sp>
      <p:sp>
        <p:nvSpPr>
          <p:cNvPr id="5" name="ZoneTexte 4"/>
          <p:cNvSpPr txBox="1"/>
          <p:nvPr/>
        </p:nvSpPr>
        <p:spPr>
          <a:xfrm>
            <a:off x="3131840" y="3717032"/>
            <a:ext cx="5482142" cy="646331"/>
          </a:xfrm>
          <a:prstGeom prst="rect">
            <a:avLst/>
          </a:prstGeom>
          <a:noFill/>
        </p:spPr>
        <p:txBody>
          <a:bodyPr wrap="none" rtlCol="0">
            <a:spAutoFit/>
          </a:bodyPr>
          <a:lstStyle/>
          <a:p>
            <a:r>
              <a:rPr lang="fr-FR" dirty="0" smtClean="0"/>
              <a:t>« </a:t>
            </a:r>
            <a:r>
              <a:rPr lang="fr-FR" b="1" dirty="0" smtClean="0"/>
              <a:t>Fer, </a:t>
            </a:r>
            <a:r>
              <a:rPr lang="fr-FR" dirty="0" smtClean="0"/>
              <a:t>jadis tant à craindre, et qui, dans cette offense, </a:t>
            </a:r>
            <a:br>
              <a:rPr lang="fr-FR" dirty="0" smtClean="0"/>
            </a:br>
            <a:r>
              <a:rPr lang="fr-FR" dirty="0" smtClean="0"/>
              <a:t>M'as servi de parade, et non pas de défense, »  Corneille</a:t>
            </a:r>
            <a:endParaRPr lang="fr-FR" dirty="0"/>
          </a:p>
        </p:txBody>
      </p:sp>
      <p:sp>
        <p:nvSpPr>
          <p:cNvPr id="6" name="ZoneTexte 5"/>
          <p:cNvSpPr txBox="1"/>
          <p:nvPr/>
        </p:nvSpPr>
        <p:spPr>
          <a:xfrm>
            <a:off x="2771800" y="4725144"/>
            <a:ext cx="6184385" cy="646331"/>
          </a:xfrm>
          <a:prstGeom prst="rect">
            <a:avLst/>
          </a:prstGeom>
          <a:noFill/>
        </p:spPr>
        <p:txBody>
          <a:bodyPr wrap="none" rtlCol="0">
            <a:spAutoFit/>
          </a:bodyPr>
          <a:lstStyle/>
          <a:p>
            <a:r>
              <a:rPr lang="fr-FR" dirty="0" smtClean="0">
                <a:solidFill>
                  <a:srgbClr val="FF0000"/>
                </a:solidFill>
              </a:rPr>
              <a:t>Synecdoque </a:t>
            </a:r>
            <a:r>
              <a:rPr lang="fr-FR" dirty="0" smtClean="0"/>
              <a:t>du matériau pour l’objet dans lequel il est fabriqué.</a:t>
            </a:r>
          </a:p>
          <a:p>
            <a:r>
              <a:rPr lang="fr-FR" b="1" dirty="0" smtClean="0"/>
              <a:t>Fer </a:t>
            </a:r>
            <a:r>
              <a:rPr lang="fr-FR" dirty="0" smtClean="0"/>
              <a:t>= </a:t>
            </a:r>
            <a:r>
              <a:rPr lang="fr-FR" b="1" dirty="0" smtClean="0"/>
              <a:t>épée en acier</a:t>
            </a:r>
            <a:endParaRPr lang="fr-FR" b="1" dirty="0"/>
          </a:p>
        </p:txBody>
      </p:sp>
      <p:sp>
        <p:nvSpPr>
          <p:cNvPr id="7" name="ZoneTexte 6"/>
          <p:cNvSpPr txBox="1"/>
          <p:nvPr/>
        </p:nvSpPr>
        <p:spPr>
          <a:xfrm>
            <a:off x="2843808" y="5589240"/>
            <a:ext cx="5857757" cy="646331"/>
          </a:xfrm>
          <a:prstGeom prst="rect">
            <a:avLst/>
          </a:prstGeom>
          <a:noFill/>
        </p:spPr>
        <p:txBody>
          <a:bodyPr wrap="none" rtlCol="0">
            <a:spAutoFit/>
          </a:bodyPr>
          <a:lstStyle/>
          <a:p>
            <a:r>
              <a:rPr lang="fr-FR" dirty="0" smtClean="0"/>
              <a:t>Dire « </a:t>
            </a:r>
            <a:r>
              <a:rPr lang="fr-FR" b="1" dirty="0" smtClean="0"/>
              <a:t>fer </a:t>
            </a:r>
            <a:r>
              <a:rPr lang="fr-FR" dirty="0" smtClean="0"/>
              <a:t>» pour « </a:t>
            </a:r>
            <a:r>
              <a:rPr lang="fr-FR" b="1" dirty="0" smtClean="0"/>
              <a:t>acier</a:t>
            </a:r>
            <a:r>
              <a:rPr lang="fr-FR" dirty="0" smtClean="0"/>
              <a:t> » = également une </a:t>
            </a:r>
            <a:r>
              <a:rPr lang="fr-FR" dirty="0" smtClean="0">
                <a:solidFill>
                  <a:srgbClr val="FF0000"/>
                </a:solidFill>
              </a:rPr>
              <a:t>synecdoque, </a:t>
            </a:r>
          </a:p>
          <a:p>
            <a:r>
              <a:rPr lang="fr-FR" dirty="0" smtClean="0"/>
              <a:t>puisqu’on  utilise un des matériaux pour désigner l’alliage…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étymologies : la métonymie</a:t>
            </a:r>
            <a:endParaRPr lang="fr-FR" dirty="0"/>
          </a:p>
        </p:txBody>
      </p:sp>
      <p:sp>
        <p:nvSpPr>
          <p:cNvPr id="6" name="Espace réservé du contenu 5"/>
          <p:cNvSpPr>
            <a:spLocks noGrp="1"/>
          </p:cNvSpPr>
          <p:nvPr>
            <p:ph idx="1"/>
          </p:nvPr>
        </p:nvSpPr>
        <p:spPr>
          <a:xfrm>
            <a:off x="395536" y="1340768"/>
            <a:ext cx="8229600" cy="5016758"/>
          </a:xfrm>
          <a:prstGeom prst="rect">
            <a:avLst/>
          </a:prstGeom>
        </p:spPr>
        <p:txBody>
          <a:bodyPr>
            <a:spAutoFit/>
          </a:bodyPr>
          <a:lstStyle/>
          <a:p>
            <a:r>
              <a:rPr lang="fr-FR" dirty="0" smtClean="0"/>
              <a:t>Du grec </a:t>
            </a:r>
            <a:r>
              <a:rPr lang="fr-FR" i="1" dirty="0" err="1" smtClean="0"/>
              <a:t>μετωνυμία</a:t>
            </a:r>
            <a:r>
              <a:rPr lang="fr-FR" dirty="0" smtClean="0"/>
              <a:t> </a:t>
            </a:r>
          </a:p>
          <a:p>
            <a:r>
              <a:rPr lang="fr-FR" dirty="0" smtClean="0"/>
              <a:t>formé de </a:t>
            </a:r>
            <a:r>
              <a:rPr lang="fr-FR" dirty="0" err="1" smtClean="0"/>
              <a:t>μετά</a:t>
            </a:r>
            <a:r>
              <a:rPr lang="fr-FR" dirty="0" smtClean="0"/>
              <a:t> : </a:t>
            </a:r>
            <a:r>
              <a:rPr lang="fr-FR" i="1" dirty="0" err="1" smtClean="0"/>
              <a:t>meta</a:t>
            </a:r>
            <a:r>
              <a:rPr lang="fr-FR" dirty="0" smtClean="0"/>
              <a:t> (« déplacement ») </a:t>
            </a:r>
          </a:p>
          <a:p>
            <a:r>
              <a:rPr lang="fr-FR" dirty="0" smtClean="0"/>
              <a:t>et de </a:t>
            </a:r>
            <a:r>
              <a:rPr lang="fr-FR" i="1" dirty="0" err="1" smtClean="0"/>
              <a:t>ὄνυμα</a:t>
            </a:r>
            <a:r>
              <a:rPr lang="fr-FR" dirty="0" smtClean="0"/>
              <a:t> : </a:t>
            </a:r>
            <a:r>
              <a:rPr lang="fr-FR" i="1" dirty="0" err="1" smtClean="0"/>
              <a:t>onuma</a:t>
            </a:r>
            <a:r>
              <a:rPr lang="fr-FR" i="1" dirty="0" smtClean="0"/>
              <a:t> </a:t>
            </a:r>
            <a:r>
              <a:rPr lang="fr-FR" dirty="0" smtClean="0"/>
              <a:t>(« nom »)</a:t>
            </a:r>
          </a:p>
          <a:p>
            <a:r>
              <a:rPr lang="fr-FR" dirty="0" smtClean="0"/>
              <a:t> la « </a:t>
            </a:r>
            <a:r>
              <a:rPr lang="fr-FR" dirty="0" err="1" smtClean="0"/>
              <a:t>métonumia</a:t>
            </a:r>
            <a:r>
              <a:rPr lang="fr-FR" dirty="0" smtClean="0"/>
              <a:t> » = </a:t>
            </a:r>
            <a:r>
              <a:rPr lang="fr-FR" b="1" dirty="0" smtClean="0"/>
              <a:t>changement de nom</a:t>
            </a:r>
          </a:p>
          <a:p>
            <a:r>
              <a:rPr lang="fr-FR" dirty="0" smtClean="0"/>
              <a:t>La métonymie remplace un mot </a:t>
            </a:r>
            <a:r>
              <a:rPr lang="fr-FR" b="1" dirty="0" smtClean="0"/>
              <a:t>A</a:t>
            </a:r>
            <a:r>
              <a:rPr lang="fr-FR" dirty="0" smtClean="0"/>
              <a:t>, par un mot ou une courte expression de même nature grammaticale </a:t>
            </a:r>
            <a:r>
              <a:rPr lang="fr-FR" b="1" dirty="0" smtClean="0"/>
              <a:t>B</a:t>
            </a:r>
            <a:r>
              <a:rPr lang="fr-FR" dirty="0" smtClean="0"/>
              <a:t>.</a:t>
            </a:r>
          </a:p>
          <a:p>
            <a:r>
              <a:rPr lang="fr-FR" dirty="0" smtClean="0"/>
              <a:t>La relation entre les deux mots est sous-entendue.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549</Words>
  <Application>Microsoft Office PowerPoint</Application>
  <PresentationFormat>Affichage à l'écran (4:3)</PresentationFormat>
  <Paragraphs>196</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Synecdoque et métonymie</vt:lpstr>
      <vt:lpstr>La synecdoque est une métonymie</vt:lpstr>
      <vt:lpstr>Mais qu’est-ce qu’une métonymie ?...</vt:lpstr>
      <vt:lpstr>Diapositive 4</vt:lpstr>
      <vt:lpstr>Diapositive 5</vt:lpstr>
      <vt:lpstr>Diapositive 6</vt:lpstr>
      <vt:lpstr>Diapositive 7</vt:lpstr>
      <vt:lpstr>Diapositive 8</vt:lpstr>
      <vt:lpstr>étymologies : la métonymie</vt:lpstr>
      <vt:lpstr>étymologies : la synecdoque</vt:lpstr>
      <vt:lpstr>Des synecdoques</vt:lpstr>
      <vt:lpstr>Diapositive 12</vt:lpstr>
      <vt:lpstr>Diapositive 13</vt:lpstr>
      <vt:lpstr>métonymies</vt:lpstr>
      <vt:lpstr>Diapositive 15</vt:lpstr>
      <vt:lpstr>Diapositive 16</vt:lpstr>
      <vt:lpstr>Diapositive 17</vt:lpstr>
      <vt:lpstr>Diapositive 18</vt:lpstr>
      <vt:lpstr>Diapositive 19</vt:lpstr>
      <vt:lpstr>Diapositive 20</vt:lpstr>
      <vt:lpstr>À vous…</vt:lpstr>
      <vt:lpstr>Diapositive 22</vt:lpstr>
      <vt:lpstr>Diapositive 23</vt:lpstr>
      <vt:lpstr>À vous…</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Synecdoque et métonymie</dc:title>
  <dc:creator>GARNAUD</dc:creator>
  <cp:lastModifiedBy>GARNAUD</cp:lastModifiedBy>
  <cp:revision>5</cp:revision>
  <dcterms:created xsi:type="dcterms:W3CDTF">2015-05-16T16:58:56Z</dcterms:created>
  <dcterms:modified xsi:type="dcterms:W3CDTF">2015-08-24T08:16:14Z</dcterms:modified>
</cp:coreProperties>
</file>